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2.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257" r:id="rId2"/>
    <p:sldId id="258" r:id="rId3"/>
    <p:sldId id="259" r:id="rId4"/>
    <p:sldId id="261"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54A0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6" d="100"/>
          <a:sy n="76" d="100"/>
        </p:scale>
        <p:origin x="993" y="60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CA8793-D861-4069-9A24-E0D9482D6622}" type="datetimeFigureOut">
              <a:rPr lang="zh-CN" altLang="en-US" smtClean="0"/>
              <a:t>2025/6/23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7F0823-3569-4F93-B6A8-B14D8D9E89AF}" type="slidenum">
              <a:rPr lang="zh-CN" altLang="en-US" smtClean="0"/>
              <a:t>‹#›</a:t>
            </a:fld>
            <a:endParaRPr lang="zh-CN" altLang="en-US"/>
          </a:p>
        </p:txBody>
      </p:sp>
    </p:spTree>
    <p:extLst>
      <p:ext uri="{BB962C8B-B14F-4D97-AF65-F5344CB8AC3E}">
        <p14:creationId xmlns:p14="http://schemas.microsoft.com/office/powerpoint/2010/main" val="1482455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a:t>
            </a:fld>
            <a:endParaRPr lang="zh-CN" altLang="en-US"/>
          </a:p>
        </p:txBody>
      </p:sp>
    </p:spTree>
    <p:extLst>
      <p:ext uri="{BB962C8B-B14F-4D97-AF65-F5344CB8AC3E}">
        <p14:creationId xmlns:p14="http://schemas.microsoft.com/office/powerpoint/2010/main" val="677892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87F0823-3569-4F93-B6A8-B14D8D9E89AF}" type="slidenum">
              <a:rPr lang="zh-CN" altLang="en-US" smtClean="0"/>
              <a:t>32</a:t>
            </a:fld>
            <a:endParaRPr lang="zh-CN" altLang="en-US"/>
          </a:p>
        </p:txBody>
      </p:sp>
    </p:spTree>
    <p:extLst>
      <p:ext uri="{BB962C8B-B14F-4D97-AF65-F5344CB8AC3E}">
        <p14:creationId xmlns:p14="http://schemas.microsoft.com/office/powerpoint/2010/main" val="3869559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254E55-62F0-D106-DAEC-6572E1761061}"/>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C2C9121-DA33-EF86-9DF0-39F235F7CFCF}"/>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9ADFB38-5794-E752-A31E-FE72767B7618}"/>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EF61C118-6243-711A-8B7E-9408C11C4329}"/>
              </a:ext>
            </a:extLst>
          </p:cNvPr>
          <p:cNvSpPr>
            <a:spLocks noGrp="1"/>
          </p:cNvSpPr>
          <p:nvPr>
            <p:ph type="sldNum" sz="quarter" idx="5"/>
          </p:nvPr>
        </p:nvSpPr>
        <p:spPr/>
        <p:txBody>
          <a:bodyPr/>
          <a:lstStyle/>
          <a:p>
            <a:fld id="{187F0823-3569-4F93-B6A8-B14D8D9E89AF}" type="slidenum">
              <a:rPr lang="zh-CN" altLang="en-US" smtClean="0"/>
              <a:t>33</a:t>
            </a:fld>
            <a:endParaRPr lang="zh-CN" altLang="en-US"/>
          </a:p>
        </p:txBody>
      </p:sp>
    </p:spTree>
    <p:extLst>
      <p:ext uri="{BB962C8B-B14F-4D97-AF65-F5344CB8AC3E}">
        <p14:creationId xmlns:p14="http://schemas.microsoft.com/office/powerpoint/2010/main" val="2615039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39</a:t>
            </a:fld>
            <a:endParaRPr lang="zh-CN" altLang="en-US"/>
          </a:p>
        </p:txBody>
      </p:sp>
    </p:spTree>
    <p:extLst>
      <p:ext uri="{BB962C8B-B14F-4D97-AF65-F5344CB8AC3E}">
        <p14:creationId xmlns:p14="http://schemas.microsoft.com/office/powerpoint/2010/main" val="1050858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09181B-DDDC-17C9-79D8-390BE0FB42A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24133002-BB54-57D2-9BDC-A3EAEC8BDC0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C245FA5-D461-26D7-3EA9-9E48259E483B}"/>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D928AC72-BEF0-3FE9-D33B-4C14FCE4DEF2}"/>
              </a:ext>
            </a:extLst>
          </p:cNvPr>
          <p:cNvSpPr>
            <a:spLocks noGrp="1"/>
          </p:cNvSpPr>
          <p:nvPr>
            <p:ph type="sldNum" sz="quarter" idx="5"/>
          </p:nvPr>
        </p:nvSpPr>
        <p:spPr/>
        <p:txBody>
          <a:bodyPr/>
          <a:lstStyle/>
          <a:p>
            <a:fld id="{7D86BE12-D0B6-41B0-9125-DF28F4B873C1}" type="slidenum">
              <a:rPr lang="zh-CN" altLang="en-US" smtClean="0"/>
              <a:t>40</a:t>
            </a:fld>
            <a:endParaRPr lang="zh-CN" altLang="en-US"/>
          </a:p>
        </p:txBody>
      </p:sp>
    </p:spTree>
    <p:extLst>
      <p:ext uri="{BB962C8B-B14F-4D97-AF65-F5344CB8AC3E}">
        <p14:creationId xmlns:p14="http://schemas.microsoft.com/office/powerpoint/2010/main" val="3699829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90554A-0D97-D459-2123-4600A0CDD93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24414F2-6FA9-255E-31B9-716119923EBE}"/>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EA1ECB9-3775-94C3-376E-BA5EB48A8C89}"/>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D2BFA880-05EF-D974-6A13-BD7C2B25ABA7}"/>
              </a:ext>
            </a:extLst>
          </p:cNvPr>
          <p:cNvSpPr>
            <a:spLocks noGrp="1"/>
          </p:cNvSpPr>
          <p:nvPr>
            <p:ph type="sldNum" sz="quarter" idx="5"/>
          </p:nvPr>
        </p:nvSpPr>
        <p:spPr/>
        <p:txBody>
          <a:bodyPr/>
          <a:lstStyle/>
          <a:p>
            <a:fld id="{7D86BE12-D0B6-41B0-9125-DF28F4B873C1}" type="slidenum">
              <a:rPr lang="zh-CN" altLang="en-US" smtClean="0"/>
              <a:t>41</a:t>
            </a:fld>
            <a:endParaRPr lang="zh-CN" altLang="en-US"/>
          </a:p>
        </p:txBody>
      </p:sp>
    </p:spTree>
    <p:extLst>
      <p:ext uri="{BB962C8B-B14F-4D97-AF65-F5344CB8AC3E}">
        <p14:creationId xmlns:p14="http://schemas.microsoft.com/office/powerpoint/2010/main" val="673952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CD2DE-7153-8084-24CF-C64A7935BF9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2B36BB3-19B8-C9DE-0E0A-3ECD47C820D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A712AD5-7A99-C254-8396-2E236165E692}"/>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A1CD8660-9CBF-FB09-0DDD-89F39BF58BC7}"/>
              </a:ext>
            </a:extLst>
          </p:cNvPr>
          <p:cNvSpPr>
            <a:spLocks noGrp="1"/>
          </p:cNvSpPr>
          <p:nvPr>
            <p:ph type="sldNum" sz="quarter" idx="5"/>
          </p:nvPr>
        </p:nvSpPr>
        <p:spPr/>
        <p:txBody>
          <a:bodyPr/>
          <a:lstStyle/>
          <a:p>
            <a:fld id="{7D86BE12-D0B6-41B0-9125-DF28F4B873C1}" type="slidenum">
              <a:rPr lang="zh-CN" altLang="en-US" smtClean="0"/>
              <a:t>42</a:t>
            </a:fld>
            <a:endParaRPr lang="zh-CN" altLang="en-US"/>
          </a:p>
        </p:txBody>
      </p:sp>
    </p:spTree>
    <p:extLst>
      <p:ext uri="{BB962C8B-B14F-4D97-AF65-F5344CB8AC3E}">
        <p14:creationId xmlns:p14="http://schemas.microsoft.com/office/powerpoint/2010/main" val="361009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2554321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3624323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867383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1800886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994310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4163713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13607410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3139690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931226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4223122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3771490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657908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2578458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2612819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2250529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7BF0F62-6257-444A-BCF8-3BBD94BC62DA}" type="datetimeFigureOut">
              <a:rPr lang="zh-CN" altLang="en-US" smtClean="0"/>
              <a:t>2025/6/23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3491713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7BF0F62-6257-444A-BCF8-3BBD94BC62DA}" type="datetimeFigureOut">
              <a:rPr lang="zh-CN" altLang="en-US" smtClean="0"/>
              <a:t>2025/6/23</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01A5CB8-C6F1-4E69-99AE-4AED7602C6D1}" type="slidenum">
              <a:rPr lang="zh-CN" altLang="en-US" smtClean="0"/>
              <a:t>‹#›</a:t>
            </a:fld>
            <a:endParaRPr lang="zh-CN" altLang="en-US"/>
          </a:p>
        </p:txBody>
      </p:sp>
    </p:spTree>
    <p:extLst>
      <p:ext uri="{BB962C8B-B14F-4D97-AF65-F5344CB8AC3E}">
        <p14:creationId xmlns:p14="http://schemas.microsoft.com/office/powerpoint/2010/main" val="40070135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18" Type="http://schemas.openxmlformats.org/officeDocument/2006/relationships/tags" Target="../tags/tag28.xml"/><Relationship Id="rId3" Type="http://schemas.openxmlformats.org/officeDocument/2006/relationships/tags" Target="../tags/tag13.xml"/><Relationship Id="rId21" Type="http://schemas.openxmlformats.org/officeDocument/2006/relationships/notesSlide" Target="../notesSlides/notesSlide2.xml"/><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tags" Target="../tags/tag27.xml"/><Relationship Id="rId2" Type="http://schemas.openxmlformats.org/officeDocument/2006/relationships/tags" Target="../tags/tag12.xml"/><Relationship Id="rId16" Type="http://schemas.openxmlformats.org/officeDocument/2006/relationships/tags" Target="../tags/tag26.xml"/><Relationship Id="rId20"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tags" Target="../tags/tag25.xml"/><Relationship Id="rId10" Type="http://schemas.openxmlformats.org/officeDocument/2006/relationships/tags" Target="../tags/tag20.xml"/><Relationship Id="rId19" Type="http://schemas.openxmlformats.org/officeDocument/2006/relationships/tags" Target="../tags/tag29.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tags" Target="../tags/tag24.xml"/></Relationships>
</file>

<file path=ppt/slides/_rels/slide33.xml.rels><?xml version="1.0" encoding="UTF-8" standalone="yes"?>
<Relationships xmlns="http://schemas.openxmlformats.org/package/2006/relationships"><Relationship Id="rId8" Type="http://schemas.openxmlformats.org/officeDocument/2006/relationships/tags" Target="../tags/tag37.xml"/><Relationship Id="rId13" Type="http://schemas.openxmlformats.org/officeDocument/2006/relationships/tags" Target="../tags/tag42.xml"/><Relationship Id="rId18" Type="http://schemas.openxmlformats.org/officeDocument/2006/relationships/tags" Target="../tags/tag47.xml"/><Relationship Id="rId3" Type="http://schemas.openxmlformats.org/officeDocument/2006/relationships/tags" Target="../tags/tag32.xml"/><Relationship Id="rId21" Type="http://schemas.openxmlformats.org/officeDocument/2006/relationships/notesSlide" Target="../notesSlides/notesSlide3.xml"/><Relationship Id="rId7" Type="http://schemas.openxmlformats.org/officeDocument/2006/relationships/tags" Target="../tags/tag36.xml"/><Relationship Id="rId12" Type="http://schemas.openxmlformats.org/officeDocument/2006/relationships/tags" Target="../tags/tag41.xml"/><Relationship Id="rId17" Type="http://schemas.openxmlformats.org/officeDocument/2006/relationships/tags" Target="../tags/tag46.xml"/><Relationship Id="rId2" Type="http://schemas.openxmlformats.org/officeDocument/2006/relationships/tags" Target="../tags/tag31.xml"/><Relationship Id="rId16" Type="http://schemas.openxmlformats.org/officeDocument/2006/relationships/tags" Target="../tags/tag45.xml"/><Relationship Id="rId20" Type="http://schemas.openxmlformats.org/officeDocument/2006/relationships/slideLayout" Target="../slideLayouts/slideLayout2.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5" Type="http://schemas.openxmlformats.org/officeDocument/2006/relationships/tags" Target="../tags/tag44.xml"/><Relationship Id="rId10" Type="http://schemas.openxmlformats.org/officeDocument/2006/relationships/tags" Target="../tags/tag39.xml"/><Relationship Id="rId19" Type="http://schemas.openxmlformats.org/officeDocument/2006/relationships/tags" Target="../tags/tag48.xml"/><Relationship Id="rId4" Type="http://schemas.openxmlformats.org/officeDocument/2006/relationships/tags" Target="../tags/tag33.xml"/><Relationship Id="rId9" Type="http://schemas.openxmlformats.org/officeDocument/2006/relationships/tags" Target="../tags/tag38.xml"/><Relationship Id="rId14" Type="http://schemas.openxmlformats.org/officeDocument/2006/relationships/tags" Target="../tags/tag4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2.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A08C381-ABA8-07CC-36A2-35DA029B4D74}"/>
              </a:ext>
            </a:extLst>
          </p:cNvPr>
          <p:cNvPicPr>
            <a:picLocks noChangeAspect="1"/>
          </p:cNvPicPr>
          <p:nvPr/>
        </p:nvPicPr>
        <p:blipFill>
          <a:blip r:embed="rId3">
            <a:alphaModFix amt="10000"/>
          </a:blip>
          <a:srcRect t="8967" b="16033"/>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C2194A06-72BC-F908-B308-9ACCA0C38EBB}"/>
              </a:ext>
            </a:extLst>
          </p:cNvPr>
          <p:cNvSpPr>
            <a:spLocks noGrp="1"/>
          </p:cNvSpPr>
          <p:nvPr>
            <p:ph type="ctrTitle"/>
          </p:nvPr>
        </p:nvSpPr>
        <p:spPr>
          <a:xfrm>
            <a:off x="-522514" y="1604314"/>
            <a:ext cx="10388081" cy="1646302"/>
          </a:xfrm>
        </p:spPr>
        <p:txBody>
          <a:bodyPr>
            <a:noAutofit/>
          </a:bodyPr>
          <a:lstStyle/>
          <a:p>
            <a:r>
              <a:rPr lang="zh-CN" altLang="en-US" sz="6600" b="1" dirty="0">
                <a:ln w="6600">
                  <a:solidFill>
                    <a:schemeClr val="accent2"/>
                  </a:solidFill>
                  <a:prstDash val="solid"/>
                </a:ln>
                <a:solidFill>
                  <a:srgbClr val="FFFFFF"/>
                </a:solidFill>
                <a:effectLst>
                  <a:outerShdw dist="38100" dir="2700000" algn="tl" rotWithShape="0">
                    <a:schemeClr val="accent2"/>
                  </a:outerShdw>
                </a:effectLst>
              </a:rPr>
              <a:t>幼儿园课程的理论与实践</a:t>
            </a:r>
          </a:p>
        </p:txBody>
      </p:sp>
      <p:sp>
        <p:nvSpPr>
          <p:cNvPr id="3" name="副标题 2">
            <a:extLst>
              <a:ext uri="{FF2B5EF4-FFF2-40B4-BE49-F238E27FC236}">
                <a16:creationId xmlns:a16="http://schemas.microsoft.com/office/drawing/2014/main" id="{6F28E646-4961-4BAE-D3D7-8637ADCF09EC}"/>
              </a:ext>
            </a:extLst>
          </p:cNvPr>
          <p:cNvSpPr>
            <a:spLocks noGrp="1"/>
          </p:cNvSpPr>
          <p:nvPr>
            <p:ph type="subTitle" idx="1"/>
          </p:nvPr>
        </p:nvSpPr>
        <p:spPr>
          <a:xfrm>
            <a:off x="2098631" y="3250616"/>
            <a:ext cx="7766936" cy="1096899"/>
          </a:xfrm>
        </p:spPr>
        <p:txBody>
          <a:bodyPr>
            <a:normAutofit/>
          </a:bodyPr>
          <a:lstStyle/>
          <a:p>
            <a:r>
              <a:rPr lang="zh-CN" altLang="en-US" sz="3200" dirty="0">
                <a:ln w="3175">
                  <a:solidFill>
                    <a:schemeClr val="bg1"/>
                  </a:solidFill>
                </a:ln>
              </a:rPr>
              <a:t>高敬</a:t>
            </a:r>
            <a:r>
              <a:rPr lang="en-US" altLang="zh-CN" sz="3200" dirty="0">
                <a:ln w="3175">
                  <a:solidFill>
                    <a:schemeClr val="bg1"/>
                  </a:solidFill>
                </a:ln>
              </a:rPr>
              <a:t> </a:t>
            </a:r>
            <a:r>
              <a:rPr lang="zh-CN" altLang="en-US" sz="3200" dirty="0">
                <a:ln w="3175">
                  <a:solidFill>
                    <a:schemeClr val="bg1"/>
                  </a:solidFill>
                </a:ln>
              </a:rPr>
              <a:t>王艺芳 著</a:t>
            </a:r>
          </a:p>
        </p:txBody>
      </p:sp>
      <p:pic>
        <p:nvPicPr>
          <p:cNvPr id="1026" name="Picture 2">
            <a:extLst>
              <a:ext uri="{FF2B5EF4-FFF2-40B4-BE49-F238E27FC236}">
                <a16:creationId xmlns:a16="http://schemas.microsoft.com/office/drawing/2014/main" id="{44EEC97E-1FFD-EF4A-6154-76C8855C1B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5079"/>
          <a:stretch>
            <a:fillRect/>
          </a:stretch>
        </p:blipFill>
        <p:spPr bwMode="auto">
          <a:xfrm>
            <a:off x="11270991" y="5791200"/>
            <a:ext cx="921009"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8C60DB-E09B-216B-3E99-2EF0E65FF09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B50F487-C5C9-B11D-DBDF-BDD9CD234E01}"/>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D4F88D36-5E9B-28D5-3FEF-2DD5DE78EABC}"/>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幼儿园课程设计的基础及取向</a:t>
            </a:r>
          </a:p>
          <a:p>
            <a:r>
              <a:rPr lang="zh-CN" altLang="en-US" sz="2800" dirty="0"/>
              <a:t>（二） 幼儿园课程设计的取向</a:t>
            </a:r>
            <a:endParaRPr lang="en-US" altLang="zh-CN" sz="2800" dirty="0"/>
          </a:p>
        </p:txBody>
      </p:sp>
      <p:sp>
        <p:nvSpPr>
          <p:cNvPr id="5" name="文本框 4">
            <a:extLst>
              <a:ext uri="{FF2B5EF4-FFF2-40B4-BE49-F238E27FC236}">
                <a16:creationId xmlns:a16="http://schemas.microsoft.com/office/drawing/2014/main" id="{488AE9E7-26A7-6AB4-CF93-95D0FE04228D}"/>
              </a:ext>
            </a:extLst>
          </p:cNvPr>
          <p:cNvSpPr txBox="1"/>
          <p:nvPr/>
        </p:nvSpPr>
        <p:spPr>
          <a:xfrm>
            <a:off x="863946" y="2830286"/>
            <a:ext cx="8671940" cy="2862322"/>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总之，幼儿园课程设计有以上三种不同的取向。在不同的历史时期，幼儿园课程设计会在动态协调三种取向的基础上，确立自己关注和强调的某一种取向。如在当前“幼儿发展为本”“坚守儿童立场”“幼儿发展优先”的学前教育课程改革理念下，幼儿园课程设计更倾向于人本主义取向的课程设计。正如幼儿园课程价值取向具有侧重点一样，幼儿园课程设计取向也非极端地强调儿童中心的一元论，而是在综合三种取向的基础上强调人本主义取向，兼顾社会重建主义取向，适当考虑但尽量淡化学术理性主义取向，从而设计出适合幼儿兴趣需要，兼顾社会发展要求，又能带给幼儿有益知识经验的适宜的幼儿园课程。</a:t>
            </a:r>
          </a:p>
        </p:txBody>
      </p:sp>
    </p:spTree>
    <p:extLst>
      <p:ext uri="{BB962C8B-B14F-4D97-AF65-F5344CB8AC3E}">
        <p14:creationId xmlns:p14="http://schemas.microsoft.com/office/powerpoint/2010/main" val="2369802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A18877-2C45-607E-F73A-9BD3A69746D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304F436-EB6C-4B0C-A46A-3D4A5BA0029B}"/>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94830891-A187-163D-3F00-6E08FED6E91B}"/>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不同层面的幼儿园课程设计</a:t>
            </a:r>
            <a:endParaRPr lang="en-US" altLang="zh-CN" sz="2800" dirty="0"/>
          </a:p>
        </p:txBody>
      </p:sp>
      <p:sp>
        <p:nvSpPr>
          <p:cNvPr id="5" name="文本框 4">
            <a:extLst>
              <a:ext uri="{FF2B5EF4-FFF2-40B4-BE49-F238E27FC236}">
                <a16:creationId xmlns:a16="http://schemas.microsoft.com/office/drawing/2014/main" id="{BD09AA9C-F02C-9726-B280-A9ACB618EEA9}"/>
              </a:ext>
            </a:extLst>
          </p:cNvPr>
          <p:cNvSpPr txBox="1"/>
          <p:nvPr/>
        </p:nvSpPr>
        <p:spPr>
          <a:xfrm>
            <a:off x="863946" y="2830286"/>
            <a:ext cx="8671940" cy="1015663"/>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幼儿园课程层次的多元化，导致幼儿园课程设计也涉及不同层面的活动。按不同层面进行幼儿园课程设计的阐述，可以避免笼统，提高对各级主体课程设计指导的针对性。</a:t>
            </a:r>
          </a:p>
        </p:txBody>
      </p:sp>
    </p:spTree>
    <p:extLst>
      <p:ext uri="{BB962C8B-B14F-4D97-AF65-F5344CB8AC3E}">
        <p14:creationId xmlns:p14="http://schemas.microsoft.com/office/powerpoint/2010/main" val="4208704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BA030F-09C4-8A15-D7DF-65765022028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C17FD73-7CF5-1E9B-D842-E96398B2C3E2}"/>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42ECFCE6-3B65-716C-E8E5-B6684A0A4827}"/>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不同层面的幼儿园课程设计</a:t>
            </a:r>
            <a:endParaRPr lang="en-US" altLang="zh-CN" sz="2800" dirty="0"/>
          </a:p>
          <a:p>
            <a:r>
              <a:rPr lang="zh-CN" altLang="en-US" sz="2800" dirty="0"/>
              <a:t>（一） 国家、地方层面的幼儿园课程设计</a:t>
            </a:r>
            <a:endParaRPr lang="en-US" altLang="zh-CN" sz="2800" dirty="0"/>
          </a:p>
        </p:txBody>
      </p:sp>
      <p:sp>
        <p:nvSpPr>
          <p:cNvPr id="5" name="文本框 4">
            <a:extLst>
              <a:ext uri="{FF2B5EF4-FFF2-40B4-BE49-F238E27FC236}">
                <a16:creationId xmlns:a16="http://schemas.microsoft.com/office/drawing/2014/main" id="{3996811B-0839-E9FB-353D-CCBBF471B95F}"/>
              </a:ext>
            </a:extLst>
          </p:cNvPr>
          <p:cNvSpPr txBox="1"/>
          <p:nvPr/>
        </p:nvSpPr>
        <p:spPr>
          <a:xfrm>
            <a:off x="639697" y="2725678"/>
            <a:ext cx="9263193" cy="2862322"/>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国家、地方层面的幼儿园课程设计是顶层的幼儿园课程设计，由于课程设计的专业性，国家、地方层面的幼儿园课程设计一般由国家或地方的教育行政部门携手幼儿园课程专家共同研制，以提高课程设计的科学性，加强对广大基层幼儿园课程设计的指导作用。</a:t>
            </a:r>
          </a:p>
          <a:p>
            <a:r>
              <a:rPr lang="zh-CN" altLang="en-US" sz="2000" dirty="0">
                <a:latin typeface="华文中宋" panose="02010600040101010101" pitchFamily="2" charset="-122"/>
                <a:ea typeface="华文中宋" panose="02010600040101010101" pitchFamily="2" charset="-122"/>
              </a:rPr>
              <a:t>      国家、地方层面的顶层课程设计首先要解决课程设计的基本取向，在此基础上确立幼儿园课程的总体理念和指导思想，并确定幼儿园课程的目标及相应的课程宏观结构。即在国家、地方幼儿园课程设计中，主要规定幼儿园课程应持有的课程设计取向、理念及预期的幼儿发展结果，并据此确定课程框架，以架构出国家、地方层面幼儿园课程的宏观体系。</a:t>
            </a:r>
          </a:p>
        </p:txBody>
      </p:sp>
    </p:spTree>
    <p:extLst>
      <p:ext uri="{BB962C8B-B14F-4D97-AF65-F5344CB8AC3E}">
        <p14:creationId xmlns:p14="http://schemas.microsoft.com/office/powerpoint/2010/main" val="3220714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FD8CC-8FF3-7666-6E20-0C061BAEC87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DA8A560-B916-D9D4-0390-B0035F91B922}"/>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653168CA-66AC-7BBB-E365-EF82D4F99240}"/>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不同层面的幼儿园课程设计</a:t>
            </a:r>
            <a:endParaRPr lang="en-US" altLang="zh-CN" sz="2800" dirty="0"/>
          </a:p>
          <a:p>
            <a:r>
              <a:rPr lang="zh-CN" altLang="en-US" sz="2800" dirty="0"/>
              <a:t>（一） 国家、地方层面的幼儿园课程设计</a:t>
            </a:r>
            <a:endParaRPr lang="en-US" altLang="zh-CN" sz="2800" dirty="0"/>
          </a:p>
        </p:txBody>
      </p:sp>
      <p:sp>
        <p:nvSpPr>
          <p:cNvPr id="5" name="文本框 4">
            <a:extLst>
              <a:ext uri="{FF2B5EF4-FFF2-40B4-BE49-F238E27FC236}">
                <a16:creationId xmlns:a16="http://schemas.microsoft.com/office/drawing/2014/main" id="{F7265861-0E2A-A76A-C600-32DFC7863436}"/>
              </a:ext>
            </a:extLst>
          </p:cNvPr>
          <p:cNvSpPr txBox="1"/>
          <p:nvPr/>
        </p:nvSpPr>
        <p:spPr>
          <a:xfrm>
            <a:off x="639697" y="2725678"/>
            <a:ext cx="9070359" cy="3785652"/>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其次，国家、地方层面的幼儿园课程设计还包括针对课程的宏观结构确定幼儿园课程的中观结构，以便顶层设计的课程体系从观念层面、社会层面在实践中贯彻落实。即国家、地方教育行政部门针对幼儿园课程体系中的各类课程进行中观设计，确定各类课程下的课程类型，制定各类型课程具体的课程目标、内容与活动、实施策略及评价程序等，以促进国家、地方课程进一步在园级层面具体贯彻落实或指导基层幼儿园基于本园特点进行再设计。</a:t>
            </a:r>
            <a:endParaRPr lang="en-US" altLang="zh-CN" sz="2000" dirty="0">
              <a:latin typeface="华文中宋" panose="02010600040101010101" pitchFamily="2" charset="-122"/>
              <a:ea typeface="华文中宋" panose="02010600040101010101" pitchFamily="2" charset="-122"/>
            </a:endParaRPr>
          </a:p>
          <a:p>
            <a:r>
              <a:rPr lang="zh-CN" altLang="en-US" sz="2000" dirty="0">
                <a:latin typeface="华文中宋" panose="02010600040101010101" pitchFamily="2" charset="-122"/>
                <a:ea typeface="华文中宋" panose="02010600040101010101" pitchFamily="2" charset="-122"/>
              </a:rPr>
              <a:t>      此外，国家、地方层面的幼儿园课程设计还包括对幼儿园课程实施和评价进行预先规划。幼儿园课程实施的设计从课程理念出发，基于课程目标和内容，规定了幼儿园课程组织与实施的目的、要求、形式、资源利用等，以及幼儿园课程评价的设计则包含目的、原则、内容、主体、类型、方法、过程等。</a:t>
            </a:r>
          </a:p>
          <a:p>
            <a:r>
              <a:rPr lang="zh-CN" altLang="en-US" sz="2000" dirty="0">
                <a:latin typeface="华文中宋" panose="02010600040101010101" pitchFamily="2" charset="-122"/>
                <a:ea typeface="华文中宋" panose="02010600040101010101" pitchFamily="2" charset="-122"/>
              </a:rPr>
              <a:t>      国家、地方层面的幼儿园课程设计以课程指南或方案、课程建设指导意见等形式呈现，也可在幼儿园工作的规程、教育纲要等文件中加以说明。</a:t>
            </a:r>
          </a:p>
        </p:txBody>
      </p:sp>
    </p:spTree>
    <p:extLst>
      <p:ext uri="{BB962C8B-B14F-4D97-AF65-F5344CB8AC3E}">
        <p14:creationId xmlns:p14="http://schemas.microsoft.com/office/powerpoint/2010/main" val="37713836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CC529-0430-3FFA-F1A1-5BAC807DBAD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6513E1B-7DA6-DA2B-0C09-EBC97E4A5F32}"/>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81777F1A-4B10-16A2-1D24-56C8555E0238}"/>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不同层面的幼儿园课程设计</a:t>
            </a:r>
            <a:endParaRPr lang="en-US" altLang="zh-CN" sz="2800" dirty="0"/>
          </a:p>
          <a:p>
            <a:r>
              <a:rPr lang="zh-CN" altLang="en-US" sz="2800" dirty="0"/>
              <a:t>（二） 园级层面的幼儿园课程设计</a:t>
            </a:r>
            <a:endParaRPr lang="en-US" altLang="zh-CN" sz="2800" dirty="0"/>
          </a:p>
        </p:txBody>
      </p:sp>
      <p:sp>
        <p:nvSpPr>
          <p:cNvPr id="5" name="文本框 4">
            <a:extLst>
              <a:ext uri="{FF2B5EF4-FFF2-40B4-BE49-F238E27FC236}">
                <a16:creationId xmlns:a16="http://schemas.microsoft.com/office/drawing/2014/main" id="{249F3981-D331-B2BC-9CA1-A042A71F312F}"/>
              </a:ext>
            </a:extLst>
          </p:cNvPr>
          <p:cNvSpPr txBox="1"/>
          <p:nvPr/>
        </p:nvSpPr>
        <p:spPr>
          <a:xfrm>
            <a:off x="639697" y="2725678"/>
            <a:ext cx="9070359" cy="3477875"/>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由于国家、地方的幼儿园课程设计面向所有的幼儿园，具有统一性、普适性的特点，而从教育系统内部来看，每一所幼儿园都是一个独立活动的实体，具有特殊的有机情境。在这个特殊的有机情境中，教育者、受教育者、教育内容、教育环境交互作用，形成一个微型“生态系统”。非国家和地方整齐划一的普适性课程所能完全诠释和覆盖的。因此，园级层面需要进行课程的再设计，制定园级层面的课程计划，以使国家、地方层面的处于“观念”层次的课程能园本化，在本园贯彻落实。如在为上海市幼儿园提供本地课程设计完整方案的基础上，</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上海市学前教育课程指南（试行稿）</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指出，要增强课程的选择性，赋予幼儿园和教师合理的自主权，允许不同条件的幼儿园根据实际情况和本园幼儿的特点对课程进行园本化设计。</a:t>
            </a:r>
          </a:p>
          <a:p>
            <a:r>
              <a:rPr lang="zh-CN" altLang="en-US" sz="2000"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2173959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76DDA0-7F73-60FE-E999-4D06278A983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4897FF7-F9C0-C1F6-6738-E8C7D61AC13E}"/>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AB7FC56D-EBE9-9B7C-1719-679A271B59BB}"/>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不同层面的幼儿园课程设计</a:t>
            </a:r>
            <a:endParaRPr lang="en-US" altLang="zh-CN" sz="2800" dirty="0"/>
          </a:p>
          <a:p>
            <a:r>
              <a:rPr lang="zh-CN" altLang="en-US" sz="2800" dirty="0"/>
              <a:t>（二） 园级层面的幼儿园课程设计</a:t>
            </a:r>
            <a:endParaRPr lang="en-US" altLang="zh-CN" sz="2800" dirty="0"/>
          </a:p>
        </p:txBody>
      </p:sp>
      <p:sp>
        <p:nvSpPr>
          <p:cNvPr id="5" name="文本框 4">
            <a:extLst>
              <a:ext uri="{FF2B5EF4-FFF2-40B4-BE49-F238E27FC236}">
                <a16:creationId xmlns:a16="http://schemas.microsoft.com/office/drawing/2014/main" id="{ACF4130E-4524-ACA1-D7D0-39DFE642610F}"/>
              </a:ext>
            </a:extLst>
          </p:cNvPr>
          <p:cNvSpPr txBox="1"/>
          <p:nvPr/>
        </p:nvSpPr>
        <p:spPr>
          <a:xfrm>
            <a:off x="639697" y="2725678"/>
            <a:ext cx="9070359" cy="4093428"/>
          </a:xfrm>
          <a:prstGeom prst="rect">
            <a:avLst/>
          </a:prstGeom>
          <a:noFill/>
        </p:spPr>
        <p:txBody>
          <a:bodyPr wrap="square" rtlCol="0">
            <a:spAutoFit/>
          </a:bodyPr>
          <a:lstStyle/>
          <a:p>
            <a:r>
              <a:rPr lang="zh-CN" altLang="en-US" sz="2000">
                <a:latin typeface="华文中宋" panose="02010600040101010101" pitchFamily="2" charset="-122"/>
                <a:ea typeface="华文中宋" panose="02010600040101010101" pitchFamily="2" charset="-122"/>
              </a:rPr>
              <a:t>      园级层面的幼儿园课程设计一般由幼儿园管理者和核心成员组成的课程发展小组完成，必要时也可邀请课程专家参与。但课程设计需要专业的技术，对专业的要求较高，如前所述，园级层面的课程设计至多只是一种“准”设计，是将国家、地方课程园本化，基于本园进行调整和具体化。</a:t>
            </a:r>
            <a:endParaRPr lang="en-US" altLang="zh-CN" sz="2000">
              <a:latin typeface="华文中宋" panose="02010600040101010101" pitchFamily="2" charset="-122"/>
              <a:ea typeface="华文中宋" panose="02010600040101010101" pitchFamily="2" charset="-122"/>
            </a:endParaRPr>
          </a:p>
          <a:p>
            <a:r>
              <a:rPr lang="zh-CN" altLang="en-US" sz="2000">
                <a:latin typeface="华文中宋" panose="02010600040101010101" pitchFamily="2" charset="-122"/>
                <a:ea typeface="华文中宋" panose="02010600040101010101" pitchFamily="2" charset="-122"/>
              </a:rPr>
              <a:t>      园级层面的幼儿园课程设计主要是幼儿园依据国家、地方课程的理念、目标、结构、内容、实施和评价的规定，结合自身的办园特色和课程基础，对国家、地方幼儿园课程的理念目标及中观的课程结构与内容进行园本化设计，即进行适当调整、补充拓展和具体化，并在条件成熟的情况下架构必要的园本特色课程或选择性课程，使之更适应本园幼儿及幼儿园的实际发展需要，突出本园的办园特色；同时，更便于课程的具体实施，从而使观念层次的课程成为幼儿园实施的正式课程。</a:t>
            </a:r>
            <a:endParaRPr lang="en-US" altLang="zh-CN" sz="2000">
              <a:latin typeface="华文中宋" panose="02010600040101010101" pitchFamily="2" charset="-122"/>
              <a:ea typeface="华文中宋" panose="02010600040101010101" pitchFamily="2" charset="-122"/>
            </a:endParaRPr>
          </a:p>
          <a:p>
            <a:r>
              <a:rPr lang="zh-CN" altLang="en-US" sz="2000">
                <a:latin typeface="华文中宋" panose="02010600040101010101" pitchFamily="2" charset="-122"/>
                <a:ea typeface="华文中宋" panose="02010600040101010101" pitchFamily="2" charset="-122"/>
              </a:rPr>
              <a:t>      园级层面的课程设计最终形成了幼儿园自身的课程实施方案，指导本园教师贯彻落实。</a:t>
            </a: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871963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C188D-8EDF-E76F-8FFC-D348D124C8B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A32E818-955D-DD0E-28A4-124D1B0577DC}"/>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3CB2B060-08FB-54DD-3834-09CE76480F50}"/>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不同层面的幼儿园课程设计</a:t>
            </a:r>
            <a:endParaRPr lang="en-US" altLang="zh-CN" sz="2800" dirty="0"/>
          </a:p>
          <a:p>
            <a:r>
              <a:rPr lang="zh-CN" altLang="en-US" sz="2800" dirty="0"/>
              <a:t>（三） 班级层面的课程设计</a:t>
            </a:r>
            <a:endParaRPr lang="en-US" altLang="zh-CN" sz="2800" dirty="0"/>
          </a:p>
        </p:txBody>
      </p:sp>
      <p:sp>
        <p:nvSpPr>
          <p:cNvPr id="5" name="文本框 4">
            <a:extLst>
              <a:ext uri="{FF2B5EF4-FFF2-40B4-BE49-F238E27FC236}">
                <a16:creationId xmlns:a16="http://schemas.microsoft.com/office/drawing/2014/main" id="{A70F6C0C-F0CE-84DA-7A98-B997F270E1A3}"/>
              </a:ext>
            </a:extLst>
          </p:cNvPr>
          <p:cNvSpPr txBox="1"/>
          <p:nvPr/>
        </p:nvSpPr>
        <p:spPr>
          <a:xfrm>
            <a:off x="639697" y="2725678"/>
            <a:ext cx="9070359" cy="4093428"/>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园级层面的课程相对幼儿而言，往往还较正式和缺乏针对性，在由班级教师贯彻落实时，还要转化为幼儿实际体验到的课程，为此，教师需要对园级层面的课程进行基于幼儿的班级层面的课程设计。班级层面的课程设计更多地涉及微观的课程结构</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教育活动层面，包括活动内容的选择、活动的安排和组织实施等，这无疑该由幼儿园课程的实施者</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班级教师来完成。</a:t>
            </a:r>
          </a:p>
          <a:p>
            <a:r>
              <a:rPr lang="zh-CN" altLang="en-US" sz="2000" dirty="0">
                <a:latin typeface="华文中宋" panose="02010600040101010101" pitchFamily="2" charset="-122"/>
                <a:ea typeface="华文中宋" panose="02010600040101010101" pitchFamily="2" charset="-122"/>
              </a:rPr>
              <a:t>      班级层面的课程设计不是严格意义上的设计，从性质上来说也是一种“准”设计，涉及年龄段目标、微观结构及组织实施等内容。具体来说，班级层面的课程设计是教师根据幼儿园的课程设计、教师的特长及班级幼儿的实际情况，进一步对年龄段课程目标、中观结构的某类课程进行班本化的细化，确定其微观结构，即主要根据幼儿园提供的课程内容，针对某类课程活动在班级的活动内容、活动安排和组织实施进行再设计，做到课程因班而宜、因儿童而宜，以确保课程在班级顺利实施并适宜本班幼儿的实际发展特点和发展需要，满足幼儿的个性需求，增强课程的适应性。这是班级层面课程设计表现出的最大优势。</a:t>
            </a:r>
          </a:p>
        </p:txBody>
      </p:sp>
    </p:spTree>
    <p:extLst>
      <p:ext uri="{BB962C8B-B14F-4D97-AF65-F5344CB8AC3E}">
        <p14:creationId xmlns:p14="http://schemas.microsoft.com/office/powerpoint/2010/main" val="1614846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48EAFB-34DB-6CF0-66AB-CBAAA0DAB07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B3F3551-A4ED-C756-4ABB-63FE5E8ED087}"/>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8BCE64CC-C35D-CCA8-E75E-E8846EBBF793}"/>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不同层面的幼儿园课程设计</a:t>
            </a:r>
            <a:endParaRPr lang="en-US" altLang="zh-CN" sz="2800" dirty="0"/>
          </a:p>
        </p:txBody>
      </p:sp>
      <p:pic>
        <p:nvPicPr>
          <p:cNvPr id="6" name="图片 5">
            <a:extLst>
              <a:ext uri="{FF2B5EF4-FFF2-40B4-BE49-F238E27FC236}">
                <a16:creationId xmlns:a16="http://schemas.microsoft.com/office/drawing/2014/main" id="{BE7D0853-5E2E-EB2B-B52D-4BE632DBC98E}"/>
              </a:ext>
            </a:extLst>
          </p:cNvPr>
          <p:cNvPicPr>
            <a:picLocks noChangeAspect="1"/>
          </p:cNvPicPr>
          <p:nvPr/>
        </p:nvPicPr>
        <p:blipFill>
          <a:blip r:embed="rId2"/>
          <a:stretch>
            <a:fillRect/>
          </a:stretch>
        </p:blipFill>
        <p:spPr>
          <a:xfrm>
            <a:off x="551262" y="1868196"/>
            <a:ext cx="8493211" cy="3913144"/>
          </a:xfrm>
          <a:prstGeom prst="rect">
            <a:avLst/>
          </a:prstGeom>
        </p:spPr>
      </p:pic>
    </p:spTree>
    <p:extLst>
      <p:ext uri="{BB962C8B-B14F-4D97-AF65-F5344CB8AC3E}">
        <p14:creationId xmlns:p14="http://schemas.microsoft.com/office/powerpoint/2010/main" val="33179381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554E0-8384-D3DF-046E-2041D155D8C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3BABCB8-43B2-FC9D-7E0B-76E9A7BF400A}"/>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AC615692-BBBD-D350-8C69-B67ACBB8DE7B}"/>
              </a:ext>
            </a:extLst>
          </p:cNvPr>
          <p:cNvSpPr txBox="1"/>
          <p:nvPr/>
        </p:nvSpPr>
        <p:spPr>
          <a:xfrm>
            <a:off x="863946" y="1270000"/>
            <a:ext cx="7978396" cy="523220"/>
          </a:xfrm>
          <a:prstGeom prst="rect">
            <a:avLst/>
          </a:prstGeom>
          <a:noFill/>
        </p:spPr>
        <p:txBody>
          <a:bodyPr wrap="square" rtlCol="0">
            <a:spAutoFit/>
          </a:bodyPr>
          <a:lstStyle/>
          <a:p>
            <a:r>
              <a:rPr lang="zh-CN" altLang="en-US" sz="2800" dirty="0"/>
              <a:t>四、 幼儿园课程设计的模式</a:t>
            </a:r>
            <a:endParaRPr lang="en-US" altLang="zh-CN" sz="2800" dirty="0"/>
          </a:p>
        </p:txBody>
      </p:sp>
      <p:sp>
        <p:nvSpPr>
          <p:cNvPr id="3" name="文本框 2">
            <a:extLst>
              <a:ext uri="{FF2B5EF4-FFF2-40B4-BE49-F238E27FC236}">
                <a16:creationId xmlns:a16="http://schemas.microsoft.com/office/drawing/2014/main" id="{179B9583-F546-B270-0B9D-1FD636DDE205}"/>
              </a:ext>
            </a:extLst>
          </p:cNvPr>
          <p:cNvSpPr txBox="1"/>
          <p:nvPr/>
        </p:nvSpPr>
        <p:spPr>
          <a:xfrm>
            <a:off x="677334" y="1930400"/>
            <a:ext cx="9070359" cy="707886"/>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从课程设计的历史发展来看，比较有影响的课程设计模式为目标模式和过程模式。幼儿园课程的设计也同样受到了这两种模式的影响。</a:t>
            </a:r>
          </a:p>
        </p:txBody>
      </p:sp>
      <p:sp>
        <p:nvSpPr>
          <p:cNvPr id="7" name="文本框 6">
            <a:extLst>
              <a:ext uri="{FF2B5EF4-FFF2-40B4-BE49-F238E27FC236}">
                <a16:creationId xmlns:a16="http://schemas.microsoft.com/office/drawing/2014/main" id="{2A1B1A81-60D8-04DE-37F9-81626E46D479}"/>
              </a:ext>
            </a:extLst>
          </p:cNvPr>
          <p:cNvSpPr txBox="1"/>
          <p:nvPr/>
        </p:nvSpPr>
        <p:spPr>
          <a:xfrm>
            <a:off x="863946" y="3265711"/>
            <a:ext cx="4043956" cy="369332"/>
          </a:xfrm>
          <a:prstGeom prst="rect">
            <a:avLst/>
          </a:prstGeom>
          <a:solidFill>
            <a:schemeClr val="accent2"/>
          </a:solidFill>
        </p:spPr>
        <p:txBody>
          <a:bodyPr wrap="square" rtlCol="0">
            <a:spAutoFit/>
          </a:bodyPr>
          <a:lstStyle/>
          <a:p>
            <a:pPr algn="ctr"/>
            <a:r>
              <a:rPr lang="zh-CN" altLang="en-US" dirty="0">
                <a:solidFill>
                  <a:schemeClr val="bg1"/>
                </a:solidFill>
              </a:rPr>
              <a:t>（一）目标模式</a:t>
            </a:r>
          </a:p>
        </p:txBody>
      </p:sp>
      <p:sp>
        <p:nvSpPr>
          <p:cNvPr id="8" name="文本框 7">
            <a:extLst>
              <a:ext uri="{FF2B5EF4-FFF2-40B4-BE49-F238E27FC236}">
                <a16:creationId xmlns:a16="http://schemas.microsoft.com/office/drawing/2014/main" id="{7CABE4B2-2F36-F54C-8740-4B6660966279}"/>
              </a:ext>
            </a:extLst>
          </p:cNvPr>
          <p:cNvSpPr txBox="1"/>
          <p:nvPr/>
        </p:nvSpPr>
        <p:spPr>
          <a:xfrm>
            <a:off x="863946" y="3901688"/>
            <a:ext cx="1219200" cy="1200329"/>
          </a:xfrm>
          <a:prstGeom prst="rect">
            <a:avLst/>
          </a:prstGeom>
          <a:solidFill>
            <a:srgbClr val="54A021">
              <a:alpha val="40000"/>
            </a:srgbClr>
          </a:solidFill>
        </p:spPr>
        <p:txBody>
          <a:bodyPr wrap="square" rtlCol="0">
            <a:spAutoFit/>
          </a:bodyPr>
          <a:lstStyle/>
          <a:p>
            <a:r>
              <a:rPr lang="en-US" altLang="zh-CN" dirty="0"/>
              <a:t>1. </a:t>
            </a:r>
            <a:r>
              <a:rPr lang="zh-CN" altLang="en-US" dirty="0"/>
              <a:t>目标模式的经典形态</a:t>
            </a:r>
            <a:r>
              <a:rPr lang="en-US" altLang="zh-CN" dirty="0"/>
              <a:t>——</a:t>
            </a:r>
            <a:r>
              <a:rPr lang="zh-CN" altLang="en-US" dirty="0"/>
              <a:t>泰勒原理</a:t>
            </a:r>
          </a:p>
        </p:txBody>
      </p:sp>
      <p:sp>
        <p:nvSpPr>
          <p:cNvPr id="10" name="文本框 9">
            <a:extLst>
              <a:ext uri="{FF2B5EF4-FFF2-40B4-BE49-F238E27FC236}">
                <a16:creationId xmlns:a16="http://schemas.microsoft.com/office/drawing/2014/main" id="{2BAF608D-2985-B185-7CC4-B2332243B7F1}"/>
              </a:ext>
            </a:extLst>
          </p:cNvPr>
          <p:cNvSpPr txBox="1"/>
          <p:nvPr/>
        </p:nvSpPr>
        <p:spPr>
          <a:xfrm>
            <a:off x="2276324" y="3901688"/>
            <a:ext cx="1219200" cy="1200329"/>
          </a:xfrm>
          <a:prstGeom prst="rect">
            <a:avLst/>
          </a:prstGeom>
          <a:solidFill>
            <a:srgbClr val="54A021">
              <a:alpha val="40000"/>
            </a:srgbClr>
          </a:solidFill>
        </p:spPr>
        <p:txBody>
          <a:bodyPr wrap="square" rtlCol="0">
            <a:spAutoFit/>
          </a:bodyPr>
          <a:lstStyle/>
          <a:p>
            <a:r>
              <a:rPr lang="en-US" altLang="zh-CN" dirty="0"/>
              <a:t>2. </a:t>
            </a:r>
            <a:r>
              <a:rPr lang="zh-CN" altLang="en-US" dirty="0"/>
              <a:t>目标模式对幼儿园课程设计的影响</a:t>
            </a:r>
          </a:p>
        </p:txBody>
      </p:sp>
      <p:sp>
        <p:nvSpPr>
          <p:cNvPr id="11" name="文本框 10">
            <a:extLst>
              <a:ext uri="{FF2B5EF4-FFF2-40B4-BE49-F238E27FC236}">
                <a16:creationId xmlns:a16="http://schemas.microsoft.com/office/drawing/2014/main" id="{843C2DFC-866A-334F-8D4F-D6DC696EDDA1}"/>
              </a:ext>
            </a:extLst>
          </p:cNvPr>
          <p:cNvSpPr txBox="1"/>
          <p:nvPr/>
        </p:nvSpPr>
        <p:spPr>
          <a:xfrm>
            <a:off x="3688702" y="3901688"/>
            <a:ext cx="1219200" cy="1200329"/>
          </a:xfrm>
          <a:prstGeom prst="rect">
            <a:avLst/>
          </a:prstGeom>
          <a:solidFill>
            <a:srgbClr val="54A021">
              <a:alpha val="40000"/>
            </a:srgbClr>
          </a:solidFill>
        </p:spPr>
        <p:txBody>
          <a:bodyPr wrap="square" rtlCol="0">
            <a:spAutoFit/>
          </a:bodyPr>
          <a:lstStyle/>
          <a:p>
            <a:r>
              <a:rPr lang="en-US" altLang="zh-CN" dirty="0"/>
              <a:t>3. </a:t>
            </a:r>
            <a:r>
              <a:rPr lang="zh-CN" altLang="en-US" dirty="0"/>
              <a:t>对目标模式的评析</a:t>
            </a:r>
            <a:endParaRPr lang="en-US" altLang="zh-CN" dirty="0"/>
          </a:p>
          <a:p>
            <a:endParaRPr lang="zh-CN" altLang="en-US" dirty="0"/>
          </a:p>
        </p:txBody>
      </p:sp>
      <p:sp>
        <p:nvSpPr>
          <p:cNvPr id="13" name="文本框 12">
            <a:extLst>
              <a:ext uri="{FF2B5EF4-FFF2-40B4-BE49-F238E27FC236}">
                <a16:creationId xmlns:a16="http://schemas.microsoft.com/office/drawing/2014/main" id="{A8FD9340-414D-1E5E-325F-BA08F7907CB1}"/>
              </a:ext>
            </a:extLst>
          </p:cNvPr>
          <p:cNvSpPr txBox="1"/>
          <p:nvPr/>
        </p:nvSpPr>
        <p:spPr>
          <a:xfrm>
            <a:off x="5501253" y="3268823"/>
            <a:ext cx="4043956" cy="369332"/>
          </a:xfrm>
          <a:prstGeom prst="rect">
            <a:avLst/>
          </a:prstGeom>
          <a:solidFill>
            <a:schemeClr val="accent1"/>
          </a:solidFill>
        </p:spPr>
        <p:txBody>
          <a:bodyPr wrap="square" rtlCol="0">
            <a:spAutoFit/>
          </a:bodyPr>
          <a:lstStyle/>
          <a:p>
            <a:pPr algn="ctr"/>
            <a:r>
              <a:rPr lang="zh-CN" altLang="en-US" dirty="0">
                <a:solidFill>
                  <a:schemeClr val="bg1"/>
                </a:solidFill>
              </a:rPr>
              <a:t>（二） 过程模式</a:t>
            </a:r>
          </a:p>
        </p:txBody>
      </p:sp>
      <p:sp>
        <p:nvSpPr>
          <p:cNvPr id="14" name="文本框 13">
            <a:extLst>
              <a:ext uri="{FF2B5EF4-FFF2-40B4-BE49-F238E27FC236}">
                <a16:creationId xmlns:a16="http://schemas.microsoft.com/office/drawing/2014/main" id="{F9FA3BA9-73B7-212D-8092-0E577A42CE08}"/>
              </a:ext>
            </a:extLst>
          </p:cNvPr>
          <p:cNvSpPr txBox="1"/>
          <p:nvPr/>
        </p:nvSpPr>
        <p:spPr>
          <a:xfrm>
            <a:off x="5501253" y="3904800"/>
            <a:ext cx="1219200" cy="1200329"/>
          </a:xfrm>
          <a:prstGeom prst="rect">
            <a:avLst/>
          </a:prstGeom>
          <a:solidFill>
            <a:schemeClr val="accent1">
              <a:alpha val="40000"/>
            </a:schemeClr>
          </a:solidFill>
        </p:spPr>
        <p:txBody>
          <a:bodyPr wrap="square" rtlCol="0">
            <a:spAutoFit/>
          </a:bodyPr>
          <a:lstStyle/>
          <a:p>
            <a:r>
              <a:rPr lang="en-US" altLang="zh-CN" dirty="0"/>
              <a:t>1. </a:t>
            </a:r>
            <a:r>
              <a:rPr lang="zh-CN" altLang="en-US" dirty="0"/>
              <a:t>过程模式的基本观点</a:t>
            </a:r>
          </a:p>
          <a:p>
            <a:endParaRPr lang="zh-CN" altLang="en-US" dirty="0"/>
          </a:p>
        </p:txBody>
      </p:sp>
      <p:sp>
        <p:nvSpPr>
          <p:cNvPr id="15" name="文本框 14">
            <a:extLst>
              <a:ext uri="{FF2B5EF4-FFF2-40B4-BE49-F238E27FC236}">
                <a16:creationId xmlns:a16="http://schemas.microsoft.com/office/drawing/2014/main" id="{280D2E05-1E7C-2FBC-4509-1AFCCB3A7B03}"/>
              </a:ext>
            </a:extLst>
          </p:cNvPr>
          <p:cNvSpPr txBox="1"/>
          <p:nvPr/>
        </p:nvSpPr>
        <p:spPr>
          <a:xfrm>
            <a:off x="6913631" y="3904800"/>
            <a:ext cx="1219200" cy="1200329"/>
          </a:xfrm>
          <a:prstGeom prst="rect">
            <a:avLst/>
          </a:prstGeom>
          <a:solidFill>
            <a:schemeClr val="accent1">
              <a:alpha val="40000"/>
            </a:schemeClr>
          </a:solidFill>
        </p:spPr>
        <p:txBody>
          <a:bodyPr wrap="square" rtlCol="0">
            <a:spAutoFit/>
          </a:bodyPr>
          <a:lstStyle/>
          <a:p>
            <a:r>
              <a:rPr lang="en-US" altLang="zh-CN" dirty="0"/>
              <a:t>2. </a:t>
            </a:r>
            <a:r>
              <a:rPr lang="zh-CN" altLang="en-US" dirty="0"/>
              <a:t>过程模式对幼儿园课程设计的影响</a:t>
            </a:r>
          </a:p>
        </p:txBody>
      </p:sp>
      <p:sp>
        <p:nvSpPr>
          <p:cNvPr id="16" name="文本框 15">
            <a:extLst>
              <a:ext uri="{FF2B5EF4-FFF2-40B4-BE49-F238E27FC236}">
                <a16:creationId xmlns:a16="http://schemas.microsoft.com/office/drawing/2014/main" id="{80CB61F0-86D3-14DA-DC02-5BE24DC81D5A}"/>
              </a:ext>
            </a:extLst>
          </p:cNvPr>
          <p:cNvSpPr txBox="1"/>
          <p:nvPr/>
        </p:nvSpPr>
        <p:spPr>
          <a:xfrm>
            <a:off x="8326009" y="3904800"/>
            <a:ext cx="1219200" cy="1200329"/>
          </a:xfrm>
          <a:prstGeom prst="rect">
            <a:avLst/>
          </a:prstGeom>
          <a:solidFill>
            <a:schemeClr val="accent1">
              <a:alpha val="40000"/>
            </a:schemeClr>
          </a:solidFill>
        </p:spPr>
        <p:txBody>
          <a:bodyPr wrap="square" rtlCol="0">
            <a:spAutoFit/>
          </a:bodyPr>
          <a:lstStyle/>
          <a:p>
            <a:r>
              <a:rPr lang="en-US" altLang="zh-CN" dirty="0"/>
              <a:t>3. </a:t>
            </a:r>
            <a:r>
              <a:rPr lang="zh-CN" altLang="en-US" dirty="0"/>
              <a:t>对过程模式的评析</a:t>
            </a:r>
            <a:endParaRPr lang="en-US" altLang="zh-CN" dirty="0"/>
          </a:p>
          <a:p>
            <a:endParaRPr lang="zh-CN" altLang="en-US" dirty="0"/>
          </a:p>
        </p:txBody>
      </p:sp>
    </p:spTree>
    <p:extLst>
      <p:ext uri="{BB962C8B-B14F-4D97-AF65-F5344CB8AC3E}">
        <p14:creationId xmlns:p14="http://schemas.microsoft.com/office/powerpoint/2010/main" val="3583908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849310-970A-1DDA-316C-8ECD97A24DB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017C3A0-866F-D9E5-B70F-3CDA5CA4E11F}"/>
              </a:ext>
            </a:extLst>
          </p:cNvPr>
          <p:cNvSpPr>
            <a:spLocks noGrp="1"/>
          </p:cNvSpPr>
          <p:nvPr>
            <p:ph type="title"/>
          </p:nvPr>
        </p:nvSpPr>
        <p:spPr/>
        <p:txBody>
          <a:bodyPr/>
          <a:lstStyle/>
          <a:p>
            <a:r>
              <a:rPr lang="zh-CN" altLang="en-US" dirty="0"/>
              <a:t>第二节  幼儿园课程设计的内容构成</a:t>
            </a:r>
          </a:p>
        </p:txBody>
      </p:sp>
      <p:sp>
        <p:nvSpPr>
          <p:cNvPr id="5" name="文本框 4">
            <a:extLst>
              <a:ext uri="{FF2B5EF4-FFF2-40B4-BE49-F238E27FC236}">
                <a16:creationId xmlns:a16="http://schemas.microsoft.com/office/drawing/2014/main" id="{585834AF-E664-2A5B-D098-4586200B09F6}"/>
              </a:ext>
            </a:extLst>
          </p:cNvPr>
          <p:cNvSpPr txBox="1"/>
          <p:nvPr/>
        </p:nvSpPr>
        <p:spPr>
          <a:xfrm>
            <a:off x="639697" y="2725678"/>
            <a:ext cx="9070359" cy="1015663"/>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随着幼儿园课程内涵由静态走向动态的发展趋势，幼儿园课程设计的内容主要包括幼儿园课程目标、幼儿园课程结构内容、幼儿园课程实施和幼儿园课程评价等主要课程要素的设计。</a:t>
            </a:r>
          </a:p>
        </p:txBody>
      </p:sp>
    </p:spTree>
    <p:extLst>
      <p:ext uri="{BB962C8B-B14F-4D97-AF65-F5344CB8AC3E}">
        <p14:creationId xmlns:p14="http://schemas.microsoft.com/office/powerpoint/2010/main" val="1256791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2DF83-6F7D-EC42-BF5F-CDA6B1A17577}"/>
              </a:ext>
            </a:extLst>
          </p:cNvPr>
          <p:cNvSpPr>
            <a:spLocks noGrp="1"/>
          </p:cNvSpPr>
          <p:nvPr>
            <p:ph type="title"/>
          </p:nvPr>
        </p:nvSpPr>
        <p:spPr>
          <a:xfrm>
            <a:off x="848264" y="2515709"/>
            <a:ext cx="8723754" cy="1826581"/>
          </a:xfrm>
        </p:spPr>
        <p:txBody>
          <a:bodyPr>
            <a:noAutofit/>
          </a:bodyPr>
          <a:lstStyle/>
          <a:p>
            <a:r>
              <a:rPr lang="zh-CN" altLang="en-US" sz="6000" dirty="0"/>
              <a:t>第四章</a:t>
            </a:r>
            <a:br>
              <a:rPr lang="en-US" altLang="zh-CN" sz="6000" dirty="0"/>
            </a:br>
            <a:r>
              <a:rPr lang="zh-CN" altLang="en-US" sz="6000" dirty="0"/>
              <a:t>幼儿园课程设计</a:t>
            </a:r>
          </a:p>
        </p:txBody>
      </p:sp>
    </p:spTree>
    <p:extLst>
      <p:ext uri="{BB962C8B-B14F-4D97-AF65-F5344CB8AC3E}">
        <p14:creationId xmlns:p14="http://schemas.microsoft.com/office/powerpoint/2010/main" val="36434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F0CA0-F306-369B-DFFA-5203075D853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8EE3A83-0C04-B103-4212-EF9C75BDAFDE}"/>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CD5EC3B8-5C99-529C-AEC8-3C45933AF50C}"/>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幼儿园课程目标的设计</a:t>
            </a:r>
            <a:endParaRPr lang="en-US" altLang="zh-CN" sz="2800" dirty="0"/>
          </a:p>
        </p:txBody>
      </p:sp>
      <p:sp>
        <p:nvSpPr>
          <p:cNvPr id="5" name="文本框 4">
            <a:extLst>
              <a:ext uri="{FF2B5EF4-FFF2-40B4-BE49-F238E27FC236}">
                <a16:creationId xmlns:a16="http://schemas.microsoft.com/office/drawing/2014/main" id="{3CEE11C8-2D10-4E67-001E-0AF4B19D460D}"/>
              </a:ext>
            </a:extLst>
          </p:cNvPr>
          <p:cNvSpPr txBox="1"/>
          <p:nvPr/>
        </p:nvSpPr>
        <p:spPr>
          <a:xfrm>
            <a:off x="639697" y="2725678"/>
            <a:ext cx="9070359" cy="2554545"/>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幼儿园课程设计首先是课程目标的设计，具体指各层面幼儿园课程目标的制定，用以明确幼儿园课程本身要实现的总体标准和具体要求，所期望的通过幼儿园课程实施幼儿在不同阶段应达到的发展水平和状态。</a:t>
            </a:r>
          </a:p>
          <a:p>
            <a:r>
              <a:rPr lang="zh-CN" altLang="en-US" sz="2000" dirty="0">
                <a:latin typeface="华文中宋" panose="02010600040101010101" pitchFamily="2" charset="-122"/>
                <a:ea typeface="华文中宋" panose="02010600040101010101" pitchFamily="2" charset="-122"/>
              </a:rPr>
              <a:t>      作为幼儿园教育核心的幼儿园课程承载着育人的功能，课程设计者只有确立明确的、科学的幼儿园课程目标，实践层面的课程实施者才会有正确的方向和科学的行动，最终实现幼儿园课程所具有的育人功能。由此，幼儿园课程设计是一项专业性较强的课程决策活动，一般都需要专业的支持，最好有课程专家的介入和指导。</a:t>
            </a:r>
          </a:p>
        </p:txBody>
      </p:sp>
    </p:spTree>
    <p:extLst>
      <p:ext uri="{BB962C8B-B14F-4D97-AF65-F5344CB8AC3E}">
        <p14:creationId xmlns:p14="http://schemas.microsoft.com/office/powerpoint/2010/main" val="5725122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BA55C2-4CBF-F001-17A2-052FBE6787E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4E2D88B-AEC6-751A-D126-221E006A54B7}"/>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82080AA9-B397-9AAC-5FC3-63CDA0D0758D}"/>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幼儿园课程目标的设计</a:t>
            </a:r>
            <a:endParaRPr lang="en-US" altLang="zh-CN" sz="2800" dirty="0"/>
          </a:p>
          <a:p>
            <a:r>
              <a:rPr lang="zh-CN" altLang="en-US" sz="2800" dirty="0"/>
              <a:t>（一） 幼儿园课程目标制定的过程</a:t>
            </a:r>
            <a:endParaRPr lang="en-US" altLang="zh-CN" sz="2800" dirty="0"/>
          </a:p>
        </p:txBody>
      </p:sp>
      <p:sp>
        <p:nvSpPr>
          <p:cNvPr id="5" name="文本框 4">
            <a:extLst>
              <a:ext uri="{FF2B5EF4-FFF2-40B4-BE49-F238E27FC236}">
                <a16:creationId xmlns:a16="http://schemas.microsoft.com/office/drawing/2014/main" id="{BDEA8D2A-1599-56B4-EE6F-6D998C67F6C1}"/>
              </a:ext>
            </a:extLst>
          </p:cNvPr>
          <p:cNvSpPr txBox="1"/>
          <p:nvPr/>
        </p:nvSpPr>
        <p:spPr>
          <a:xfrm>
            <a:off x="677334" y="2224107"/>
            <a:ext cx="9667205" cy="4401205"/>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课程目标首先由国家、地方进行顶层设计，即幼儿园课程目标一般由国家、地方的教育行政部门和课程专家等共同决策制定，以保证目标的科学性和导向性，对各地幼儿园课程设计与实施起到引领作用。之后，幼儿园及教师再进行课程目标的园本化，以保证幼儿园课程目标制定的科学性。幼儿园课程目标的制定要遵循以下的程序。</a:t>
            </a:r>
            <a:endParaRPr lang="en-US" altLang="zh-CN" sz="2000" dirty="0">
              <a:latin typeface="华文中宋" panose="02010600040101010101" pitchFamily="2" charset="-122"/>
              <a:ea typeface="华文中宋" panose="02010600040101010101" pitchFamily="2" charset="-122"/>
            </a:endParaRPr>
          </a:p>
          <a:p>
            <a:endParaRPr lang="en-US" altLang="zh-CN" sz="2000" dirty="0">
              <a:latin typeface="华文中宋" panose="02010600040101010101" pitchFamily="2" charset="-122"/>
              <a:ea typeface="华文中宋" panose="02010600040101010101" pitchFamily="2" charset="-122"/>
            </a:endParaRPr>
          </a:p>
          <a:p>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幼儿园课程目标制定依据的分析</a:t>
            </a:r>
            <a:endParaRPr lang="en-US" altLang="zh-CN" sz="2000" b="1" dirty="0">
              <a:latin typeface="华文中宋" panose="02010600040101010101" pitchFamily="2" charset="-122"/>
              <a:ea typeface="华文中宋" panose="02010600040101010101" pitchFamily="2" charset="-122"/>
            </a:endParaRPr>
          </a:p>
          <a:p>
            <a:r>
              <a:rPr lang="zh-CN" altLang="en-US" sz="2000" dirty="0">
                <a:latin typeface="华文中宋" panose="02010600040101010101" pitchFamily="2" charset="-122"/>
                <a:ea typeface="华文中宋" panose="02010600040101010101" pitchFamily="2" charset="-122"/>
              </a:rPr>
              <a:t>      在制定国家、地方层面的幼儿园课程目标时，要注意避免主观性，要认真分析研究幼儿、社会和知识这三个基本依据，并处理好三者之间的关系。</a:t>
            </a:r>
            <a:endParaRPr lang="en-US" altLang="zh-CN" sz="2000" dirty="0">
              <a:latin typeface="华文中宋" panose="02010600040101010101" pitchFamily="2" charset="-122"/>
              <a:ea typeface="华文中宋" panose="02010600040101010101" pitchFamily="2" charset="-122"/>
            </a:endParaRPr>
          </a:p>
          <a:p>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时代课程价值取向和地区背景的筛选</a:t>
            </a:r>
          </a:p>
          <a:p>
            <a:r>
              <a:rPr lang="zh-CN" altLang="en-US" sz="2000" dirty="0">
                <a:latin typeface="华文中宋" panose="02010600040101010101" pitchFamily="2" charset="-122"/>
                <a:ea typeface="华文中宋" panose="02010600040101010101" pitchFamily="2" charset="-122"/>
              </a:rPr>
              <a:t>      设计者需要结合时代背景，在把三个基本依据辩证结合起来的基础上强调和凸显时代所追求的价值取向，从而突出和放大某一方面的依据，确立起适应该时代的国家、地方的幼儿园课程目标。</a:t>
            </a:r>
            <a:endParaRPr lang="en-US" altLang="zh-CN" sz="2000" dirty="0">
              <a:latin typeface="华文中宋" panose="02010600040101010101" pitchFamily="2" charset="-122"/>
              <a:ea typeface="华文中宋" panose="02010600040101010101" pitchFamily="2" charset="-122"/>
            </a:endParaRPr>
          </a:p>
          <a:p>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幼儿园办园理念和背景条件的筛选</a:t>
            </a:r>
            <a:endParaRPr lang="en-US" altLang="zh-CN" sz="2000" b="1" dirty="0">
              <a:latin typeface="华文中宋" panose="02010600040101010101" pitchFamily="2" charset="-122"/>
              <a:ea typeface="华文中宋" panose="02010600040101010101" pitchFamily="2" charset="-122"/>
            </a:endParaRPr>
          </a:p>
          <a:p>
            <a:r>
              <a:rPr lang="zh-CN" altLang="en-US" sz="2000" dirty="0">
                <a:latin typeface="华文中宋" panose="02010600040101010101" pitchFamily="2" charset="-122"/>
                <a:ea typeface="华文中宋" panose="02010600040101010101" pitchFamily="2" charset="-122"/>
              </a:rPr>
              <a:t>      幼儿园结合国家、地方实际要求将目标加以转化和具体落实。</a:t>
            </a:r>
          </a:p>
        </p:txBody>
      </p:sp>
    </p:spTree>
    <p:extLst>
      <p:ext uri="{BB962C8B-B14F-4D97-AF65-F5344CB8AC3E}">
        <p14:creationId xmlns:p14="http://schemas.microsoft.com/office/powerpoint/2010/main" val="1012080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963071-B3CA-4450-F9C7-4773149F1D2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7F3FCEA-F398-B313-E1E7-FD6AE808D6EE}"/>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3ADF56EE-C620-4207-A655-438A59B2F158}"/>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幼儿园课程目标的设计</a:t>
            </a:r>
            <a:endParaRPr lang="en-US" altLang="zh-CN" sz="2800" dirty="0"/>
          </a:p>
          <a:p>
            <a:r>
              <a:rPr lang="zh-CN" altLang="en-US" sz="2800" dirty="0"/>
              <a:t>（一） 幼儿园课程目标制定的过程</a:t>
            </a:r>
            <a:endParaRPr lang="en-US" altLang="zh-CN" sz="2800" dirty="0"/>
          </a:p>
        </p:txBody>
      </p:sp>
      <p:pic>
        <p:nvPicPr>
          <p:cNvPr id="6" name="图片 5">
            <a:extLst>
              <a:ext uri="{FF2B5EF4-FFF2-40B4-BE49-F238E27FC236}">
                <a16:creationId xmlns:a16="http://schemas.microsoft.com/office/drawing/2014/main" id="{50404BDD-79C7-969B-0A04-0B3B7A754B0E}"/>
              </a:ext>
            </a:extLst>
          </p:cNvPr>
          <p:cNvPicPr>
            <a:picLocks noChangeAspect="1"/>
          </p:cNvPicPr>
          <p:nvPr/>
        </p:nvPicPr>
        <p:blipFill>
          <a:blip r:embed="rId2"/>
          <a:stretch>
            <a:fillRect/>
          </a:stretch>
        </p:blipFill>
        <p:spPr>
          <a:xfrm>
            <a:off x="2686019" y="2224107"/>
            <a:ext cx="4579297" cy="4381807"/>
          </a:xfrm>
          <a:prstGeom prst="rect">
            <a:avLst/>
          </a:prstGeom>
        </p:spPr>
      </p:pic>
    </p:spTree>
    <p:extLst>
      <p:ext uri="{BB962C8B-B14F-4D97-AF65-F5344CB8AC3E}">
        <p14:creationId xmlns:p14="http://schemas.microsoft.com/office/powerpoint/2010/main" val="37398943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0377ED-A6DE-635E-AA46-6096D04BA89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08F2F5E-1A8D-EB33-15B8-14E30F54E0A6}"/>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AAC75D56-BFFF-650A-5DF1-7D13052B69DE}"/>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幼儿园课程目标的设计</a:t>
            </a:r>
            <a:endParaRPr lang="en-US" altLang="zh-CN" sz="2800" dirty="0"/>
          </a:p>
          <a:p>
            <a:r>
              <a:rPr lang="zh-CN" altLang="en-US" sz="2800" dirty="0"/>
              <a:t>（二） 幼儿园课程目标的制定原则</a:t>
            </a:r>
            <a:endParaRPr lang="en-US" altLang="zh-CN" sz="2800" dirty="0"/>
          </a:p>
        </p:txBody>
      </p:sp>
      <p:sp>
        <p:nvSpPr>
          <p:cNvPr id="5" name="文本框 4">
            <a:extLst>
              <a:ext uri="{FF2B5EF4-FFF2-40B4-BE49-F238E27FC236}">
                <a16:creationId xmlns:a16="http://schemas.microsoft.com/office/drawing/2014/main" id="{335E9488-3130-EC58-C19E-765D3E457B23}"/>
              </a:ext>
            </a:extLst>
          </p:cNvPr>
          <p:cNvSpPr txBox="1"/>
          <p:nvPr/>
        </p:nvSpPr>
        <p:spPr>
          <a:xfrm>
            <a:off x="0" y="2302907"/>
            <a:ext cx="12192000" cy="4555093"/>
          </a:xfrm>
          <a:prstGeom prst="rect">
            <a:avLst/>
          </a:prstGeom>
          <a:solidFill>
            <a:srgbClr val="FFFFFF">
              <a:alpha val="40000"/>
            </a:srgbClr>
          </a:solidFill>
        </p:spPr>
        <p:txBody>
          <a:bodyPr wrap="square" rtlCol="0">
            <a:spAutoFit/>
          </a:bodyPr>
          <a:lstStyle/>
          <a:p>
            <a:r>
              <a:rPr lang="zh-CN" altLang="en-US" dirty="0">
                <a:latin typeface="华文中宋" panose="02010600040101010101" pitchFamily="2" charset="-122"/>
                <a:ea typeface="华文中宋" panose="02010600040101010101" pitchFamily="2" charset="-122"/>
              </a:rPr>
              <a:t>      幼儿园课程目标的制定是课程设计过程中最为关键的环节。在制定时，除了按照一定的程序外，还需要遵循一些基本原则，以保证目标制定的科学合理性。这里涵盖了不同层面的幼儿园课程目标制定的原则，其中某些原则会较为突出地体现在相关层面的幼儿园课程目标制定中。</a:t>
            </a:r>
            <a:endParaRPr lang="en-US" altLang="zh-CN" dirty="0">
              <a:latin typeface="华文中宋" panose="02010600040101010101" pitchFamily="2" charset="-122"/>
              <a:ea typeface="华文中宋" panose="02010600040101010101" pitchFamily="2" charset="-122"/>
            </a:endParaRPr>
          </a:p>
          <a:p>
            <a:endParaRPr lang="en-US" altLang="zh-CN" sz="2000"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1. </a:t>
            </a:r>
            <a:r>
              <a:rPr lang="zh-CN" altLang="en-US" b="1" dirty="0">
                <a:latin typeface="华文中宋" panose="02010600040101010101" pitchFamily="2" charset="-122"/>
                <a:ea typeface="华文中宋" panose="02010600040101010101" pitchFamily="2" charset="-122"/>
              </a:rPr>
              <a:t>系统性原则</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学前教育领域中有不同层次的目标，包括教育目的、教育目标、课程目标和教育活动目标等，构成了一个多层次的目标体系。幼儿园课程目标制定中只有保持各层次目标的系统性，才能体现出学前教育领域中目标体系的逻辑性，最终保证最上位的学前教育目的的实现。</a:t>
            </a:r>
          </a:p>
          <a:p>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整体性原则</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幼儿园教育任务是对幼儿实施德、智、体、美、劳全面发展的教育，全面发展的教育体现在具有全面整体特点的幼儿园课程目标上，即促进幼儿在身体、认知、情感和社会性等方面的和谐发展。</a:t>
            </a:r>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连续性原则</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国家、地方、园级、班级等各层面的课程总目标、具体目标之间要协调一致，每一层面的目标都应该是上一层面目标的具体化，又是下一层面目标的概括化。</a:t>
            </a:r>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4. </a:t>
            </a:r>
            <a:r>
              <a:rPr lang="zh-CN" altLang="en-US" b="1" dirty="0">
                <a:latin typeface="华文中宋" panose="02010600040101010101" pitchFamily="2" charset="-122"/>
                <a:ea typeface="华文中宋" panose="02010600040101010101" pitchFamily="2" charset="-122"/>
              </a:rPr>
              <a:t>适切性原则</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各层面制定幼儿园课程目标时，都要遵循适切性原则，不同层面的目标，其适切性的含义和要求有所不同。</a:t>
            </a:r>
          </a:p>
        </p:txBody>
      </p:sp>
    </p:spTree>
    <p:extLst>
      <p:ext uri="{BB962C8B-B14F-4D97-AF65-F5344CB8AC3E}">
        <p14:creationId xmlns:p14="http://schemas.microsoft.com/office/powerpoint/2010/main" val="16996893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044B2-FA57-183D-20E2-20F09501FF6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3778D37-0BC5-F81E-3CBA-5A6CD5C77733}"/>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F33ACC09-11C9-2507-2401-41A8523EEB9E}"/>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幼儿园课程内容的设计</a:t>
            </a:r>
            <a:endParaRPr lang="en-US" altLang="zh-CN" sz="2800" dirty="0"/>
          </a:p>
        </p:txBody>
      </p:sp>
      <p:sp>
        <p:nvSpPr>
          <p:cNvPr id="5" name="文本框 4">
            <a:extLst>
              <a:ext uri="{FF2B5EF4-FFF2-40B4-BE49-F238E27FC236}">
                <a16:creationId xmlns:a16="http://schemas.microsoft.com/office/drawing/2014/main" id="{A479CE26-6474-2855-753A-9EE8B1D3D60A}"/>
              </a:ext>
            </a:extLst>
          </p:cNvPr>
          <p:cNvSpPr txBox="1"/>
          <p:nvPr/>
        </p:nvSpPr>
        <p:spPr>
          <a:xfrm>
            <a:off x="677334" y="2224107"/>
            <a:ext cx="9667205" cy="3477875"/>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幼儿园课程设计的首要内容是幼儿园课程目标的设计，而幼儿园课程目标实现的重要载体是幼儿园课程内容，因此幼儿园课程内容的设计也是幼儿园课程设计的主要工作，以帮助幼儿园课程目标的最终实现。幼儿园课程内容的设计，具体涉及各层面设计中课程内容的选择和组织。</a:t>
            </a:r>
          </a:p>
          <a:p>
            <a:r>
              <a:rPr lang="zh-CN" altLang="en-US" sz="2000" dirty="0">
                <a:latin typeface="华文中宋" panose="02010600040101010101" pitchFamily="2" charset="-122"/>
                <a:ea typeface="华文中宋" panose="02010600040101010101" pitchFamily="2" charset="-122"/>
              </a:rPr>
              <a:t>      幼儿园课程内容的选择和组织，是课程设计中复杂的专业技术工作，因为幼儿园课程是一个广义的概念，包括显性的和隐性的课程内容；此外，幼儿园课程内容也十分宽泛，包括幼儿在园所有的生活和教学活动，活动种类丰富、涉及面广。因此，在各层面幼儿园课程内容的选择和组织中，需要合理科学地决策，以帮助促进幼儿园课程目标的达成。从该角度出发，幼儿园课程决策是非常重要的，会在很大程度上影响幼儿经验的获得及其对世界的看法。必要时，各层面的幼儿园课程内容的设计可请课程专家介入和指导。</a:t>
            </a:r>
          </a:p>
        </p:txBody>
      </p:sp>
    </p:spTree>
    <p:extLst>
      <p:ext uri="{BB962C8B-B14F-4D97-AF65-F5344CB8AC3E}">
        <p14:creationId xmlns:p14="http://schemas.microsoft.com/office/powerpoint/2010/main" val="27166186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BD27B5-BB90-4761-A663-3913D889E48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4C3962E-967D-CB38-B86B-DD79E2DAFFAD}"/>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E618EE54-5B39-5C00-7190-265B97B5A6DD}"/>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幼儿园课程内容的设计</a:t>
            </a:r>
            <a:endParaRPr lang="en-US" altLang="zh-CN" sz="2800" dirty="0"/>
          </a:p>
          <a:p>
            <a:r>
              <a:rPr lang="zh-CN" altLang="en-US" sz="2800" dirty="0"/>
              <a:t>（一） 幼儿园课程内容设计的过程</a:t>
            </a:r>
            <a:endParaRPr lang="en-US" altLang="zh-CN" sz="2800" dirty="0"/>
          </a:p>
        </p:txBody>
      </p:sp>
      <p:sp>
        <p:nvSpPr>
          <p:cNvPr id="5" name="文本框 4">
            <a:extLst>
              <a:ext uri="{FF2B5EF4-FFF2-40B4-BE49-F238E27FC236}">
                <a16:creationId xmlns:a16="http://schemas.microsoft.com/office/drawing/2014/main" id="{CCE5A4D2-070A-0CD1-4FA9-F22F8B2C8367}"/>
              </a:ext>
            </a:extLst>
          </p:cNvPr>
          <p:cNvSpPr txBox="1"/>
          <p:nvPr/>
        </p:nvSpPr>
        <p:spPr>
          <a:xfrm>
            <a:off x="0" y="2149019"/>
            <a:ext cx="12192000" cy="4708981"/>
          </a:xfrm>
          <a:prstGeom prst="rect">
            <a:avLst/>
          </a:prstGeom>
          <a:solidFill>
            <a:schemeClr val="bg1">
              <a:alpha val="40000"/>
            </a:schemeClr>
          </a:solidFill>
        </p:spPr>
        <p:txBody>
          <a:bodyPr wrap="square" rtlCol="0">
            <a:spAutoFit/>
          </a:bodyPr>
          <a:lstStyle/>
          <a:p>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确立幼儿园课程内容选择与组织的取向</a:t>
            </a:r>
          </a:p>
          <a:p>
            <a:r>
              <a:rPr lang="zh-CN" altLang="en-US" sz="2000" dirty="0">
                <a:latin typeface="华文中宋" panose="02010600040101010101" pitchFamily="2" charset="-122"/>
                <a:ea typeface="华文中宋" panose="02010600040101010101" pitchFamily="2" charset="-122"/>
              </a:rPr>
              <a:t>      选择幼儿园课程内容时，应结合课程目标审慎考虑并确立课程内容选择与组织的取向，使课程内容真正符合幼儿的兴趣、需要，达到实现课程目标和促进幼儿发展的目的。</a:t>
            </a:r>
            <a:endParaRPr lang="en-US" altLang="zh-CN" sz="2000" dirty="0">
              <a:latin typeface="华文中宋" panose="02010600040101010101" pitchFamily="2" charset="-122"/>
              <a:ea typeface="华文中宋" panose="02010600040101010101" pitchFamily="2" charset="-122"/>
            </a:endParaRPr>
          </a:p>
          <a:p>
            <a:r>
              <a:rPr lang="zh-CN" altLang="en-US" sz="2000" dirty="0">
                <a:latin typeface="华文中宋" panose="02010600040101010101" pitchFamily="2" charset="-122"/>
                <a:ea typeface="华文中宋" panose="02010600040101010101" pitchFamily="2" charset="-122"/>
              </a:rPr>
              <a:t>度，操作性相对较差。</a:t>
            </a:r>
          </a:p>
          <a:p>
            <a:r>
              <a:rPr lang="zh-CN" altLang="en-US" sz="2000" dirty="0">
                <a:latin typeface="华文中宋" panose="02010600040101010101" pitchFamily="2" charset="-122"/>
                <a:ea typeface="华文中宋" panose="02010600040101010101" pitchFamily="2" charset="-122"/>
              </a:rPr>
              <a:t>      综上，幼儿园课程内容设计会因课程价值取向而表现出一定的差异性，幼儿园课程内容设计也限定在课程价值取向和内容设计取向的框架下。就当前来说，幼儿园课程设计者要紧随学前教育改革发展的步伐，把握新时代幼儿园课程价值取向，采取适应“幼儿发展为本和优先”的课程内容选择思路，针对性地设计各层面幼儿园课程的结构与内容，从而使幼儿园课程内容真正能为幼儿体验和感受，并转化为幼儿自身的学习经验，也使幼儿园课程目标通过课程内容来实现其价值。</a:t>
            </a:r>
          </a:p>
          <a:p>
            <a:endParaRPr lang="en-US" altLang="zh-CN" sz="2000" dirty="0">
              <a:latin typeface="华文中宋" panose="02010600040101010101" pitchFamily="2" charset="-122"/>
              <a:ea typeface="华文中宋" panose="02010600040101010101" pitchFamily="2" charset="-122"/>
            </a:endParaRPr>
          </a:p>
          <a:p>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确定幼儿园课程内容组织的方式</a:t>
            </a:r>
          </a:p>
          <a:p>
            <a:r>
              <a:rPr lang="zh-CN" altLang="en-US" sz="2000" dirty="0">
                <a:latin typeface="华文中宋" panose="02010600040101010101" pitchFamily="2" charset="-122"/>
                <a:ea typeface="华文中宋" panose="02010600040101010101" pitchFamily="2" charset="-122"/>
              </a:rPr>
              <a:t>      课程发展史上对课程内容的组织有很多方式，每一种组织方式都有自己的长处和不足。在确定幼儿园课程内容组织的方式时，往往要对应课程内容选择的取向，两者会保持逻辑一致性。</a:t>
            </a:r>
            <a:endParaRPr lang="en-US" altLang="zh-CN" sz="2000" dirty="0">
              <a:latin typeface="华文中宋" panose="02010600040101010101" pitchFamily="2" charset="-122"/>
              <a:ea typeface="华文中宋" panose="02010600040101010101" pitchFamily="2" charset="-122"/>
            </a:endParaRPr>
          </a:p>
          <a:p>
            <a:r>
              <a:rPr lang="zh-CN" altLang="en-US" sz="2000" dirty="0">
                <a:latin typeface="华文中宋" panose="02010600040101010101" pitchFamily="2" charset="-122"/>
                <a:ea typeface="华文中宋" panose="02010600040101010101" pitchFamily="2" charset="-122"/>
              </a:rPr>
              <a:t>      总之，每一种课程都有其偏向的特定的课程内容选择取向和组织方式，设计者和实施者要理性看待并在实践中扬长避短。</a:t>
            </a:r>
          </a:p>
        </p:txBody>
      </p:sp>
    </p:spTree>
    <p:extLst>
      <p:ext uri="{BB962C8B-B14F-4D97-AF65-F5344CB8AC3E}">
        <p14:creationId xmlns:p14="http://schemas.microsoft.com/office/powerpoint/2010/main" val="1651973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7FDA1D-8A3C-EA47-CD07-F81825A5692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E27022F-5F3D-8BBF-DFB5-B3FC97CFCE44}"/>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9087E372-04AB-4E2C-A3C5-615F3A2F9BBA}"/>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幼儿园课程内容的设计</a:t>
            </a:r>
            <a:endParaRPr lang="en-US" altLang="zh-CN" sz="2800" dirty="0"/>
          </a:p>
          <a:p>
            <a:r>
              <a:rPr lang="zh-CN" altLang="en-US" sz="2800" dirty="0"/>
              <a:t>（二） 幼儿园课程内容选择的原则</a:t>
            </a:r>
          </a:p>
        </p:txBody>
      </p:sp>
      <p:sp>
        <p:nvSpPr>
          <p:cNvPr id="5" name="文本框 4">
            <a:extLst>
              <a:ext uri="{FF2B5EF4-FFF2-40B4-BE49-F238E27FC236}">
                <a16:creationId xmlns:a16="http://schemas.microsoft.com/office/drawing/2014/main" id="{49F6F114-7ED6-96C5-A332-61248E4C3CC6}"/>
              </a:ext>
            </a:extLst>
          </p:cNvPr>
          <p:cNvSpPr txBox="1"/>
          <p:nvPr/>
        </p:nvSpPr>
        <p:spPr>
          <a:xfrm>
            <a:off x="0" y="2224107"/>
            <a:ext cx="12192000" cy="4801314"/>
          </a:xfrm>
          <a:prstGeom prst="rect">
            <a:avLst/>
          </a:prstGeom>
          <a:solidFill>
            <a:srgbClr val="FFFFFF">
              <a:alpha val="40000"/>
            </a:srgbClr>
          </a:solidFill>
        </p:spPr>
        <p:txBody>
          <a:bodyPr wrap="square" rtlCol="0">
            <a:spAutoFit/>
          </a:bodyPr>
          <a:lstStyle/>
          <a:p>
            <a:r>
              <a:rPr lang="zh-CN" altLang="en-US" dirty="0">
                <a:latin typeface="华文中宋" panose="02010600040101010101" pitchFamily="2" charset="-122"/>
                <a:ea typeface="华文中宋" panose="02010600040101010101" pitchFamily="2" charset="-122"/>
              </a:rPr>
              <a:t>      课程内容是为课程目标服务的，是以促进幼儿身心和谐发展为最终目的的。各层面的幼儿园课程内容的选择应遵循以下原则。</a:t>
            </a:r>
            <a:endParaRPr lang="en-US" altLang="zh-CN" dirty="0">
              <a:latin typeface="华文中宋" panose="02010600040101010101" pitchFamily="2" charset="-122"/>
              <a:ea typeface="华文中宋" panose="02010600040101010101" pitchFamily="2" charset="-122"/>
            </a:endParaRPr>
          </a:p>
          <a:p>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1. </a:t>
            </a:r>
            <a:r>
              <a:rPr lang="zh-CN" altLang="en-US" b="1" dirty="0">
                <a:latin typeface="华文中宋" panose="02010600040101010101" pitchFamily="2" charset="-122"/>
                <a:ea typeface="华文中宋" panose="02010600040101010101" pitchFamily="2" charset="-122"/>
              </a:rPr>
              <a:t>目标达成性原则</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幼儿园课程目标的制定是课程设计的首要环节，课程内容的选择和组织则是其后的重要环节，为此，设计时这两种课程要素应保持内在的联系。具体来说，幼儿园课程内容的选择应与课程目标所设定的取向和方向保持逻辑上的一致性，使所选择的课程内容有助于课程目标的实现，也使课程内容成为实现课程目标的重要载体。</a:t>
            </a:r>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生成性原则</a:t>
            </a:r>
          </a:p>
          <a:p>
            <a:r>
              <a:rPr lang="zh-CN" altLang="en-US" dirty="0">
                <a:latin typeface="华文中宋" panose="02010600040101010101" pitchFamily="2" charset="-122"/>
                <a:ea typeface="华文中宋" panose="02010600040101010101" pitchFamily="2" charset="-122"/>
              </a:rPr>
              <a:t>      幼儿园课程内容具有开放性的特点，预设和生成应相结合。幼儿园课程内容的选择除了要围绕课程目标外，还要坚持儿童视角，以一种灵活、开放的态度来尊重和顺应幼儿动态的经验、兴趣、需要。及时发现、捕捉幼儿的即时兴趣、问题、需要，结合课程目标和要求进行教育意义的价值判断后，调整预设计划，生成新的课程内容。</a:t>
            </a:r>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整合性原则</a:t>
            </a:r>
          </a:p>
          <a:p>
            <a:r>
              <a:rPr lang="zh-CN" altLang="en-US" dirty="0">
                <a:latin typeface="华文中宋" panose="02010600040101010101" pitchFamily="2" charset="-122"/>
                <a:ea typeface="华文中宋" panose="02010600040101010101" pitchFamily="2" charset="-122"/>
              </a:rPr>
              <a:t>      幼儿园课程目标本身就具有整体性的特点，因为幼儿的生活是整体的，幼儿发展的各领域之间是相互联系、相互促进的，因此课程内容也要具有整合性。</a:t>
            </a:r>
            <a:endParaRPr lang="en-US" altLang="zh-CN" dirty="0">
              <a:latin typeface="华文中宋" panose="02010600040101010101" pitchFamily="2" charset="-122"/>
              <a:ea typeface="华文中宋" panose="02010600040101010101" pitchFamily="2" charset="-122"/>
            </a:endParaRPr>
          </a:p>
          <a:p>
            <a:endParaRPr lang="en-US" altLang="zh-CN" dirty="0">
              <a:latin typeface="华文中宋" panose="02010600040101010101" pitchFamily="2" charset="-122"/>
              <a:ea typeface="华文中宋" panose="02010600040101010101" pitchFamily="2" charset="-122"/>
            </a:endParaRPr>
          </a:p>
          <a:p>
            <a:endParaRPr lang="en-US" altLang="zh-CN" dirty="0">
              <a:latin typeface="华文中宋" panose="02010600040101010101" pitchFamily="2" charset="-122"/>
              <a:ea typeface="华文中宋" panose="02010600040101010101" pitchFamily="2" charset="-122"/>
            </a:endParaRPr>
          </a:p>
          <a:p>
            <a:endParaRPr lang="zh-CN" altLang="en-US"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6585072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541F31-F119-E84F-5C41-489DF20E9E8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A5F09C3-4E66-5CEC-135B-F5AB5CFFE517}"/>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B3745D71-0619-D44B-709E-D37F44136360}"/>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幼儿园课程内容的设计</a:t>
            </a:r>
            <a:endParaRPr lang="en-US" altLang="zh-CN" sz="2800" dirty="0"/>
          </a:p>
          <a:p>
            <a:r>
              <a:rPr lang="zh-CN" altLang="en-US" sz="2800" dirty="0"/>
              <a:t>（二） 幼儿园课程内容选择的原则</a:t>
            </a:r>
          </a:p>
        </p:txBody>
      </p:sp>
      <p:sp>
        <p:nvSpPr>
          <p:cNvPr id="5" name="文本框 4">
            <a:extLst>
              <a:ext uri="{FF2B5EF4-FFF2-40B4-BE49-F238E27FC236}">
                <a16:creationId xmlns:a16="http://schemas.microsoft.com/office/drawing/2014/main" id="{DFA00816-E712-7F50-11C5-B12248BDDE1A}"/>
              </a:ext>
            </a:extLst>
          </p:cNvPr>
          <p:cNvSpPr txBox="1"/>
          <p:nvPr/>
        </p:nvSpPr>
        <p:spPr>
          <a:xfrm>
            <a:off x="0" y="2124580"/>
            <a:ext cx="12192000" cy="4801314"/>
          </a:xfrm>
          <a:prstGeom prst="rect">
            <a:avLst/>
          </a:prstGeom>
          <a:solidFill>
            <a:srgbClr val="FFFFFF">
              <a:alpha val="40000"/>
            </a:srgbClr>
          </a:solidFill>
        </p:spPr>
        <p:txBody>
          <a:bodyPr wrap="square" rtlCol="0">
            <a:spAutoFit/>
          </a:bodyPr>
          <a:lstStyle/>
          <a:p>
            <a:r>
              <a:rPr lang="zh-CN" altLang="en-US" dirty="0">
                <a:latin typeface="华文中宋" panose="02010600040101010101" pitchFamily="2" charset="-122"/>
                <a:ea typeface="华文中宋" panose="02010600040101010101" pitchFamily="2" charset="-122"/>
              </a:rPr>
              <a:t>      课程内容是为课程目标服务的，是以促进幼儿身心和谐发展为最终目的的。各层面的幼儿园课程内容的选择应遵循以下原则。</a:t>
            </a:r>
            <a:endParaRPr lang="en-US" altLang="zh-CN" dirty="0">
              <a:latin typeface="华文中宋" panose="02010600040101010101" pitchFamily="2" charset="-122"/>
              <a:ea typeface="华文中宋" panose="02010600040101010101" pitchFamily="2" charset="-122"/>
            </a:endParaRPr>
          </a:p>
          <a:p>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4. </a:t>
            </a:r>
            <a:r>
              <a:rPr lang="zh-CN" altLang="en-US" b="1" dirty="0">
                <a:latin typeface="华文中宋" panose="02010600040101010101" pitchFamily="2" charset="-122"/>
                <a:ea typeface="华文中宋" panose="02010600040101010101" pitchFamily="2" charset="-122"/>
              </a:rPr>
              <a:t>适宜性原则</a:t>
            </a:r>
          </a:p>
          <a:p>
            <a:r>
              <a:rPr lang="zh-CN" altLang="en-US" dirty="0">
                <a:latin typeface="华文中宋" panose="02010600040101010101" pitchFamily="2" charset="-122"/>
                <a:ea typeface="华文中宋" panose="02010600040101010101" pitchFamily="2" charset="-122"/>
              </a:rPr>
              <a:t>      各层面设计者选择的幼儿园课程内容要考虑幼儿的身心发展水平，适合幼儿的生理心理发展规律和特点，同时，还要适合幼儿的兴趣、需要和家庭文化背景等。</a:t>
            </a:r>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5. </a:t>
            </a:r>
            <a:r>
              <a:rPr lang="zh-CN" altLang="en-US" b="1" dirty="0">
                <a:latin typeface="华文中宋" panose="02010600040101010101" pitchFamily="2" charset="-122"/>
                <a:ea typeface="华文中宋" panose="02010600040101010101" pitchFamily="2" charset="-122"/>
              </a:rPr>
              <a:t>基础性原则</a:t>
            </a:r>
          </a:p>
          <a:p>
            <a:r>
              <a:rPr lang="zh-CN" altLang="en-US" dirty="0">
                <a:latin typeface="华文中宋" panose="02010600040101010101" pitchFamily="2" charset="-122"/>
                <a:ea typeface="华文中宋" panose="02010600040101010101" pitchFamily="2" charset="-122"/>
              </a:rPr>
              <a:t>      从学制体系来看，幼儿园教育是基础教育的重要组成部分，是学校教育和终身教育的奠基阶段。这就要求幼儿园课程内容应注重启蒙性，使幼儿能够通过课程内容的学习获得成长中最浅显、简单、基础，但同时又是关键和核心的经验，以帮助幼儿适应未来社会发展对人才的要求，为幼儿后继学习和终身发展奠定必要的、良好的核心素养。</a:t>
            </a:r>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6. </a:t>
            </a:r>
            <a:r>
              <a:rPr lang="zh-CN" altLang="en-US" b="1" dirty="0">
                <a:latin typeface="华文中宋" panose="02010600040101010101" pitchFamily="2" charset="-122"/>
                <a:ea typeface="华文中宋" panose="02010600040101010101" pitchFamily="2" charset="-122"/>
              </a:rPr>
              <a:t>生活性原则</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幼儿园课程一个显著的特点就是具有生活性，集中表现在幼儿园课程内容这一要素上。总体而言，生活世界是幼儿园课程内容选择的取之不尽的资源，正如教育家陈鹤琴所言，“大自然、大社会是幼儿的活教材”，课程内容要充分关注儿童的生活经验。</a:t>
            </a:r>
          </a:p>
          <a:p>
            <a:r>
              <a:rPr lang="en-US" altLang="zh-CN" b="1" dirty="0">
                <a:latin typeface="华文中宋" panose="02010600040101010101" pitchFamily="2" charset="-122"/>
                <a:ea typeface="华文中宋" panose="02010600040101010101" pitchFamily="2" charset="-122"/>
              </a:rPr>
              <a:t>7. </a:t>
            </a:r>
            <a:r>
              <a:rPr lang="zh-CN" altLang="en-US" b="1" dirty="0">
                <a:latin typeface="华文中宋" panose="02010600040101010101" pitchFamily="2" charset="-122"/>
                <a:ea typeface="华文中宋" panose="02010600040101010101" pitchFamily="2" charset="-122"/>
              </a:rPr>
              <a:t>均衡性原则</a:t>
            </a:r>
          </a:p>
          <a:p>
            <a:r>
              <a:rPr lang="zh-CN" altLang="en-US" dirty="0">
                <a:latin typeface="华文中宋" panose="02010600040101010101" pitchFamily="2" charset="-122"/>
                <a:ea typeface="华文中宋" panose="02010600040101010101" pitchFamily="2" charset="-122"/>
              </a:rPr>
              <a:t>      幼儿园课程目标是促进幼儿身心和谐发展，因此需要相对均衡的课程内容作为载体来实现目标，若失衡则很难保证幼儿经过课程的实施得到全面和谐的发展。</a:t>
            </a:r>
          </a:p>
        </p:txBody>
      </p:sp>
    </p:spTree>
    <p:extLst>
      <p:ext uri="{BB962C8B-B14F-4D97-AF65-F5344CB8AC3E}">
        <p14:creationId xmlns:p14="http://schemas.microsoft.com/office/powerpoint/2010/main" val="2039413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F3DAC-529F-94D0-B828-1BB3113F10D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6933C08-EB1A-2C3A-F465-BA93B2A314FC}"/>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EC644AF6-F06C-DAC2-A74F-F3BBD4AC96E6}"/>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幼儿园课程内容的设计</a:t>
            </a:r>
            <a:endParaRPr lang="en-US" altLang="zh-CN" sz="2800" dirty="0"/>
          </a:p>
          <a:p>
            <a:r>
              <a:rPr lang="zh-CN" altLang="en-US" sz="2800" dirty="0"/>
              <a:t>（三） 幼儿园课程内容组织的原则</a:t>
            </a:r>
            <a:endParaRPr lang="en-US" altLang="zh-CN" sz="2800" dirty="0"/>
          </a:p>
        </p:txBody>
      </p:sp>
      <p:sp>
        <p:nvSpPr>
          <p:cNvPr id="5" name="文本框 4">
            <a:extLst>
              <a:ext uri="{FF2B5EF4-FFF2-40B4-BE49-F238E27FC236}">
                <a16:creationId xmlns:a16="http://schemas.microsoft.com/office/drawing/2014/main" id="{34FD658A-3607-1B98-BDB8-4E201A8192D4}"/>
              </a:ext>
            </a:extLst>
          </p:cNvPr>
          <p:cNvSpPr txBox="1"/>
          <p:nvPr/>
        </p:nvSpPr>
        <p:spPr>
          <a:xfrm>
            <a:off x="677335" y="2590800"/>
            <a:ext cx="9051384" cy="3170099"/>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幼儿园课程内容的组织决定了幼儿园课程的性质和特点，也决定了幼儿学习的方式和方法。如前所述，幼儿园课程内容适宜的组织方式主要有心理顺序、横向组织和螺旋式组织。</a:t>
            </a:r>
          </a:p>
          <a:p>
            <a:r>
              <a:rPr lang="zh-CN" altLang="en-US" sz="2000" dirty="0">
                <a:latin typeface="华文中宋" panose="02010600040101010101" pitchFamily="2" charset="-122"/>
                <a:ea typeface="华文中宋" panose="02010600040101010101" pitchFamily="2" charset="-122"/>
              </a:rPr>
              <a:t>      这样的组织方式要求各层面幼儿园课程内容遵循幼儿的心理发展特点和水平，关注课程内容之间的相互联系和有机渗透，同时，也要注重课程内容在不同年龄阶段具有递进性的重复。</a:t>
            </a:r>
          </a:p>
          <a:p>
            <a:r>
              <a:rPr lang="zh-CN" altLang="en-US" sz="2000" dirty="0">
                <a:latin typeface="华文中宋" panose="02010600040101010101" pitchFamily="2" charset="-122"/>
                <a:ea typeface="华文中宋" panose="02010600040101010101" pitchFamily="2" charset="-122"/>
              </a:rPr>
              <a:t>      目前，主题课程被公认为较好地体现了以上组织原则，但在实践操作中，课程设计者，特别是园级层面和班级层面的课程设计者，需要掌握主题课程设计的相应知识和技术，如主题选择和确定的标准、网络编制技术、拉近技术等，以做到开发的主题课程切实体现了这些原则。</a:t>
            </a:r>
          </a:p>
        </p:txBody>
      </p:sp>
    </p:spTree>
    <p:extLst>
      <p:ext uri="{BB962C8B-B14F-4D97-AF65-F5344CB8AC3E}">
        <p14:creationId xmlns:p14="http://schemas.microsoft.com/office/powerpoint/2010/main" val="5288387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C4930A-225E-4937-ED42-517BE89EA82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157A2E2-DB77-01BD-561D-D214FB48E616}"/>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16B433AF-5422-0586-86A3-2EB3ABF41343}"/>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幼儿园课程实施的设计</a:t>
            </a:r>
            <a:endParaRPr lang="en-US" altLang="zh-CN" sz="2800" dirty="0"/>
          </a:p>
        </p:txBody>
      </p:sp>
      <p:sp>
        <p:nvSpPr>
          <p:cNvPr id="5" name="文本框 4">
            <a:extLst>
              <a:ext uri="{FF2B5EF4-FFF2-40B4-BE49-F238E27FC236}">
                <a16:creationId xmlns:a16="http://schemas.microsoft.com/office/drawing/2014/main" id="{70A63FE6-CE67-4509-625D-1B9BF76C9BB3}"/>
              </a:ext>
            </a:extLst>
          </p:cNvPr>
          <p:cNvSpPr txBox="1"/>
          <p:nvPr/>
        </p:nvSpPr>
        <p:spPr>
          <a:xfrm>
            <a:off x="677335" y="2590800"/>
            <a:ext cx="9051384" cy="1938992"/>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幼儿园课程实施主要是幼儿园教师依据本园课程面向班级幼儿开展日常的课程实践活动，是实现幼儿园课程目标和落实幼儿园课程内容的重要环节。因此，幼儿园课程实施的设计主要是对教师课程组织实施的设计，也是幼儿园课程设计中重要的、最具实质性的构成。幼儿园课程实施的设计主要是对班级教师课程组织实施的方式和途径的预先规划与考虑，以科学有效地将课程目标和课程内容落地，促进幼儿的全面和谐发展。</a:t>
            </a:r>
          </a:p>
        </p:txBody>
      </p:sp>
    </p:spTree>
    <p:extLst>
      <p:ext uri="{BB962C8B-B14F-4D97-AF65-F5344CB8AC3E}">
        <p14:creationId xmlns:p14="http://schemas.microsoft.com/office/powerpoint/2010/main" val="1974812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23B5368-79DC-B62C-00E9-805611AF98DF}"/>
              </a:ext>
            </a:extLst>
          </p:cNvPr>
          <p:cNvSpPr>
            <a:spLocks noGrp="1"/>
          </p:cNvSpPr>
          <p:nvPr>
            <p:ph idx="1"/>
          </p:nvPr>
        </p:nvSpPr>
        <p:spPr>
          <a:xfrm>
            <a:off x="552926" y="636589"/>
            <a:ext cx="8596668" cy="5148390"/>
          </a:xfrm>
        </p:spPr>
        <p:txBody>
          <a:bodyPr>
            <a:noAutofit/>
          </a:bodyPr>
          <a:lstStyle/>
          <a:p>
            <a:pPr marL="0" indent="0">
              <a:buNone/>
            </a:pPr>
            <a:r>
              <a:rPr lang="zh-CN" altLang="en-US" sz="2000" dirty="0">
                <a:latin typeface="华文中宋" panose="02010600040101010101" pitchFamily="2" charset="-122"/>
                <a:ea typeface="华文中宋" panose="02010600040101010101" pitchFamily="2" charset="-122"/>
              </a:rPr>
              <a:t>      “课程设计”（</a:t>
            </a:r>
            <a:r>
              <a:rPr lang="en-US" altLang="zh-CN" sz="2000" dirty="0">
                <a:latin typeface="华文中宋" panose="02010600040101010101" pitchFamily="2" charset="-122"/>
                <a:ea typeface="华文中宋" panose="02010600040101010101" pitchFamily="2" charset="-122"/>
              </a:rPr>
              <a:t>curriculum design</a:t>
            </a:r>
            <a:r>
              <a:rPr lang="zh-CN" altLang="en-US" sz="2000" dirty="0">
                <a:latin typeface="华文中宋" panose="02010600040101010101" pitchFamily="2" charset="-122"/>
                <a:ea typeface="华文中宋" panose="02010600040101010101" pitchFamily="2" charset="-122"/>
              </a:rPr>
              <a:t>）是与“课程编制”“课程开发”（</a:t>
            </a:r>
            <a:r>
              <a:rPr lang="en-US" altLang="zh-CN" sz="2000" dirty="0">
                <a:latin typeface="华文中宋" panose="02010600040101010101" pitchFamily="2" charset="-122"/>
                <a:ea typeface="华文中宋" panose="02010600040101010101" pitchFamily="2" charset="-122"/>
              </a:rPr>
              <a:t>curriculum development</a:t>
            </a:r>
            <a:r>
              <a:rPr lang="zh-CN" altLang="en-US" sz="2000" dirty="0">
                <a:latin typeface="华文中宋" panose="02010600040101010101" pitchFamily="2" charset="-122"/>
                <a:ea typeface="华文中宋" panose="02010600040101010101" pitchFamily="2" charset="-122"/>
              </a:rPr>
              <a:t>）联系紧密的概念。课程编制和课程开发几乎同义。课程编制一词源于英文中的“</a:t>
            </a:r>
            <a:r>
              <a:rPr lang="en-US" altLang="zh-CN" sz="2000" dirty="0">
                <a:latin typeface="华文中宋" panose="02010600040101010101" pitchFamily="2" charset="-122"/>
                <a:ea typeface="华文中宋" panose="02010600040101010101" pitchFamily="2" charset="-122"/>
              </a:rPr>
              <a:t>curriculum making”</a:t>
            </a:r>
            <a:r>
              <a:rPr lang="zh-CN" altLang="en-US" sz="2000" dirty="0">
                <a:latin typeface="华文中宋" panose="02010600040101010101" pitchFamily="2" charset="-122"/>
                <a:ea typeface="华文中宋" panose="02010600040101010101" pitchFamily="2" charset="-122"/>
              </a:rPr>
              <a:t>（博比特用词），“</a:t>
            </a:r>
            <a:r>
              <a:rPr lang="en-US" altLang="zh-CN" sz="2000" dirty="0">
                <a:latin typeface="华文中宋" panose="02010600040101010101" pitchFamily="2" charset="-122"/>
                <a:ea typeface="华文中宋" panose="02010600040101010101" pitchFamily="2" charset="-122"/>
              </a:rPr>
              <a:t>curriculum construction”</a:t>
            </a:r>
            <a:r>
              <a:rPr lang="zh-CN" altLang="en-US" sz="2000" dirty="0">
                <a:latin typeface="华文中宋" panose="02010600040101010101" pitchFamily="2" charset="-122"/>
                <a:ea typeface="华文中宋" panose="02010600040101010101" pitchFamily="2" charset="-122"/>
              </a:rPr>
              <a:t>（查特斯用词）以及“</a:t>
            </a:r>
            <a:r>
              <a:rPr lang="en-US" altLang="zh-CN" sz="2000" dirty="0">
                <a:latin typeface="华文中宋" panose="02010600040101010101" pitchFamily="2" charset="-122"/>
                <a:ea typeface="华文中宋" panose="02010600040101010101" pitchFamily="2" charset="-122"/>
              </a:rPr>
              <a:t>curriculum building”</a:t>
            </a:r>
            <a:r>
              <a:rPr lang="zh-CN" altLang="en-US" sz="2000" dirty="0">
                <a:latin typeface="华文中宋" panose="02010600040101010101" pitchFamily="2" charset="-122"/>
                <a:ea typeface="华文中宋" panose="02010600040101010101" pitchFamily="2" charset="-122"/>
              </a:rPr>
              <a:t>等词。课程编制，又叫课程研制，“是为完成一项课程计划的整个过程，包括确定课程目标、选择和组织课程内容、实施课程和评价课程等阶段”。课程编制包含了课程设计，在此基础上，才有了课程编制中的课程实施、课程评价等活动。课程设计是人们根据一定的价值取向，按照一定的课程理念和育人目的要求，以特定的方式组织安排课程的各种要素或成分，从而形成特殊课程结构的过程及产物，也是课程建设系统工程的一个组成部分。课程设计是课程基本理论向课程实践转化的桥梁和中介，课程设计的结果就是要把理想的课程转化为具体的课程计划或者方案。</a:t>
            </a:r>
          </a:p>
          <a:p>
            <a:pPr marL="0" indent="0">
              <a:buNone/>
            </a:pPr>
            <a:r>
              <a:rPr lang="zh-CN" altLang="en-US" sz="2000" dirty="0">
                <a:latin typeface="华文中宋" panose="02010600040101010101" pitchFamily="2" charset="-122"/>
                <a:ea typeface="华文中宋" panose="02010600040101010101" pitchFamily="2" charset="-122"/>
              </a:rPr>
              <a:t>    幼儿园课程设计是幼儿园课程编制过程中的首要步骤，是幼儿园课程建设系统中的重要环节，随后才有幼儿园课程的实施和评价等独立的课程活动系统。幼儿园课程设计是幼儿园课程理论研究的一个重要课题。</a:t>
            </a:r>
          </a:p>
        </p:txBody>
      </p:sp>
    </p:spTree>
    <p:extLst>
      <p:ext uri="{BB962C8B-B14F-4D97-AF65-F5344CB8AC3E}">
        <p14:creationId xmlns:p14="http://schemas.microsoft.com/office/powerpoint/2010/main" val="1136454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458C04-EB7D-AC8F-437E-4A9795B16BA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EACC6AD-976C-F18F-4D6E-126349F5C324}"/>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BC7164EE-7B6F-51DF-9F26-CE47E671752E}"/>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幼儿园课程实施的设计</a:t>
            </a:r>
            <a:endParaRPr lang="en-US" altLang="zh-CN" sz="2800" dirty="0"/>
          </a:p>
          <a:p>
            <a:r>
              <a:rPr lang="zh-CN" altLang="en-US" sz="2800" dirty="0"/>
              <a:t>（一） 幼儿园课程实施的设计过程</a:t>
            </a:r>
            <a:endParaRPr lang="en-US" altLang="zh-CN" sz="2800" dirty="0"/>
          </a:p>
        </p:txBody>
      </p:sp>
      <p:sp>
        <p:nvSpPr>
          <p:cNvPr id="5" name="文本框 4">
            <a:extLst>
              <a:ext uri="{FF2B5EF4-FFF2-40B4-BE49-F238E27FC236}">
                <a16:creationId xmlns:a16="http://schemas.microsoft.com/office/drawing/2014/main" id="{2C6E7B2C-0960-3DF9-B832-433F54B18D8C}"/>
              </a:ext>
            </a:extLst>
          </p:cNvPr>
          <p:cNvSpPr txBox="1"/>
          <p:nvPr/>
        </p:nvSpPr>
        <p:spPr>
          <a:xfrm>
            <a:off x="677335" y="2590800"/>
            <a:ext cx="9051384" cy="3170099"/>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幼儿园课程实施的设计，也是一个自上而下、不断细化和园本化的过程。</a:t>
            </a:r>
          </a:p>
          <a:p>
            <a:r>
              <a:rPr lang="zh-CN" altLang="en-US" sz="2000" dirty="0">
                <a:latin typeface="华文中宋" panose="02010600040101010101" pitchFamily="2" charset="-122"/>
                <a:ea typeface="华文中宋" panose="02010600040101010101" pitchFamily="2" charset="-122"/>
              </a:rPr>
              <a:t>      首先，国家、地方层面的幼儿园课程实施的设计制定出课程组织开展的总体要求（原则），以及中观课程结构中各类活动或各领域活动组织开展的具体要求，以指导各地幼儿园课程实施的科学设计，进而指导幼儿园教师高质量地组织与开展各类活动。国家、地方层面的幼儿园课程实施的设计内容经常呈现在教育纲要、课程指南等文件中。</a:t>
            </a:r>
          </a:p>
          <a:p>
            <a:r>
              <a:rPr lang="zh-CN" altLang="en-US" sz="2000" dirty="0">
                <a:latin typeface="华文中宋" panose="02010600040101010101" pitchFamily="2" charset="-122"/>
                <a:ea typeface="华文中宋" panose="02010600040101010101" pitchFamily="2" charset="-122"/>
              </a:rPr>
              <a:t>      其次，园级层面幼儿园课程实施的设计，需要从国家、地方课程实施的总体要求和具体活动要求出发，基于本园课程目标、课程内容和资源条件进行设计，以指导本园教师高质量的课程实践。园级层面的幼儿园课程实施的设计内容经常呈现在一所幼儿园的课程实施方案中。</a:t>
            </a:r>
          </a:p>
        </p:txBody>
      </p:sp>
    </p:spTree>
    <p:extLst>
      <p:ext uri="{BB962C8B-B14F-4D97-AF65-F5344CB8AC3E}">
        <p14:creationId xmlns:p14="http://schemas.microsoft.com/office/powerpoint/2010/main" val="5236446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54AA4F-85A5-FD4A-FCEB-2A5CDAD0CE5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49B2D05-4F2F-F22B-06D4-47FB4F222DC2}"/>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0E9B4FF4-659E-1A56-98D9-E60A89021CBF}"/>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幼儿园课程实施的设计</a:t>
            </a:r>
            <a:endParaRPr lang="en-US" altLang="zh-CN" sz="2800" dirty="0"/>
          </a:p>
          <a:p>
            <a:r>
              <a:rPr lang="zh-CN" altLang="en-US" sz="2800" dirty="0"/>
              <a:t>（二） 幼儿园课程实施原则的设计</a:t>
            </a:r>
            <a:endParaRPr lang="en-US" altLang="zh-CN" sz="2800" dirty="0"/>
          </a:p>
        </p:txBody>
      </p:sp>
      <p:sp>
        <p:nvSpPr>
          <p:cNvPr id="5" name="文本框 4">
            <a:extLst>
              <a:ext uri="{FF2B5EF4-FFF2-40B4-BE49-F238E27FC236}">
                <a16:creationId xmlns:a16="http://schemas.microsoft.com/office/drawing/2014/main" id="{F4307CF8-EF7E-A11C-A2CF-0D981E10AA3C}"/>
              </a:ext>
            </a:extLst>
          </p:cNvPr>
          <p:cNvSpPr txBox="1"/>
          <p:nvPr/>
        </p:nvSpPr>
        <p:spPr>
          <a:xfrm>
            <a:off x="677335" y="2590800"/>
            <a:ext cx="9051384" cy="4093428"/>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为体现对班级教师课程实施的指导价值，国家、地方层面和园级层面的幼儿园课程实施设计的内容基本都包括了课程实施的总体要求和具体教育活动组织实施的要点。国家、地方层面的幼儿园课程实施设计的内容一般具有规范性和普适性，园级层面的幼儿园课程实施设计在此基础上加以园本化，既做到规范性，同时，又符合本园实际的课程实施需要。由于各幼儿园具体教育活动的内容有较大的差异，故这里主要阐述幼儿园课程实施的总体要求，即原则。</a:t>
            </a:r>
          </a:p>
          <a:p>
            <a:r>
              <a:rPr lang="zh-CN" altLang="en-US" sz="2000" dirty="0">
                <a:latin typeface="华文中宋" panose="02010600040101010101" pitchFamily="2" charset="-122"/>
                <a:ea typeface="华文中宋" panose="02010600040101010101" pitchFamily="2" charset="-122"/>
              </a:rPr>
              <a:t>      幼儿园课程实施的原则，是幼儿园课程目标得以实现的保证，是幼儿园课程实施设计时必须考虑的总体性要求；是一种指导思想的高度凝练，提供了幼儿园教师课程实施思想和行动的框架，决定了其方向和大体的路径。在学前教育高质量发展的时代背景下，国家、地方、园级层面的幼儿园课程实施原则的设计，要考虑周全，以系统勾勒出高质量的幼儿园课程实施图景，如此，才能引领和指导教师在实践中贯彻落实，努力用行动演绎出高质量的课程。当然，园级层面的课程实施原则的设计还应该在规范的基础上，突出体现园本特色。</a:t>
            </a:r>
          </a:p>
        </p:txBody>
      </p:sp>
    </p:spTree>
    <p:extLst>
      <p:ext uri="{BB962C8B-B14F-4D97-AF65-F5344CB8AC3E}">
        <p14:creationId xmlns:p14="http://schemas.microsoft.com/office/powerpoint/2010/main" val="32113536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10724-D886-81F6-70B7-C13CDA8C5DA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8DBB118-1B1B-BBE2-E7AB-A26A0A4ED7D1}"/>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18F18734-13AA-3C19-F6B8-791CE3A63E01}"/>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幼儿园课程实施的设计</a:t>
            </a:r>
            <a:endParaRPr lang="en-US" altLang="zh-CN" sz="2800" dirty="0"/>
          </a:p>
          <a:p>
            <a:r>
              <a:rPr lang="zh-CN" altLang="en-US" sz="2800" dirty="0"/>
              <a:t>（二） 幼儿园课程实施原则的设计</a:t>
            </a:r>
            <a:endParaRPr lang="en-US" altLang="zh-CN" sz="2800" dirty="0"/>
          </a:p>
        </p:txBody>
      </p:sp>
      <p:grpSp>
        <p:nvGrpSpPr>
          <p:cNvPr id="3" name="组合 2">
            <a:extLst>
              <a:ext uri="{FF2B5EF4-FFF2-40B4-BE49-F238E27FC236}">
                <a16:creationId xmlns:a16="http://schemas.microsoft.com/office/drawing/2014/main" id="{3AAB6B4D-FF2B-5E53-5831-3A4F47426F88}"/>
              </a:ext>
            </a:extLst>
          </p:cNvPr>
          <p:cNvGrpSpPr>
            <a:grpSpLocks noChangeAspect="1"/>
          </p:cNvGrpSpPr>
          <p:nvPr>
            <p:custDataLst>
              <p:tags r:id="rId1"/>
            </p:custDataLst>
          </p:nvPr>
        </p:nvGrpSpPr>
        <p:grpSpPr>
          <a:xfrm>
            <a:off x="875283" y="2224107"/>
            <a:ext cx="8200769" cy="4604162"/>
            <a:chOff x="898134" y="2037442"/>
            <a:chExt cx="10447027" cy="4604162"/>
          </a:xfrm>
        </p:grpSpPr>
        <p:grpSp>
          <p:nvGrpSpPr>
            <p:cNvPr id="6" name="组合 5">
              <a:extLst>
                <a:ext uri="{FF2B5EF4-FFF2-40B4-BE49-F238E27FC236}">
                  <a16:creationId xmlns:a16="http://schemas.microsoft.com/office/drawing/2014/main" id="{825FF4D1-75D7-B99A-2D31-FEA3BB9CFE4E}"/>
                </a:ext>
              </a:extLst>
            </p:cNvPr>
            <p:cNvGrpSpPr/>
            <p:nvPr/>
          </p:nvGrpSpPr>
          <p:grpSpPr>
            <a:xfrm>
              <a:off x="898134" y="2037442"/>
              <a:ext cx="4679771" cy="1324023"/>
              <a:chOff x="898134" y="2037442"/>
              <a:chExt cx="4679771" cy="1324023"/>
            </a:xfrm>
          </p:grpSpPr>
          <p:sp>
            <p:nvSpPr>
              <p:cNvPr id="27" name="Title-1">
                <a:extLst>
                  <a:ext uri="{FF2B5EF4-FFF2-40B4-BE49-F238E27FC236}">
                    <a16:creationId xmlns:a16="http://schemas.microsoft.com/office/drawing/2014/main" id="{3B6F5780-1281-AA8C-8615-334B38528C4C}"/>
                  </a:ext>
                </a:extLst>
              </p:cNvPr>
              <p:cNvSpPr/>
              <p:nvPr>
                <p:custDataLst>
                  <p:tags r:id="rId17"/>
                </p:custDataLst>
              </p:nvPr>
            </p:nvSpPr>
            <p:spPr>
              <a:xfrm>
                <a:off x="898134" y="2270580"/>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安全卫生原则</a:t>
                </a:r>
                <a:endParaRPr lang="zh-CN" altLang="en-US" b="1" dirty="0">
                  <a:solidFill>
                    <a:schemeClr val="tx1"/>
                  </a:solidFill>
                  <a:latin typeface="+mn-ea"/>
                </a:endParaRPr>
              </a:p>
            </p:txBody>
          </p:sp>
          <p:sp>
            <p:nvSpPr>
              <p:cNvPr id="28" name="Index-1">
                <a:extLst>
                  <a:ext uri="{FF2B5EF4-FFF2-40B4-BE49-F238E27FC236}">
                    <a16:creationId xmlns:a16="http://schemas.microsoft.com/office/drawing/2014/main" id="{9039AF63-C8EB-EAE8-D291-4FE011E1E3B5}"/>
                  </a:ext>
                </a:extLst>
              </p:cNvPr>
              <p:cNvSpPr txBox="1"/>
              <p:nvPr>
                <p:custDataLst>
                  <p:tags r:id="rId18"/>
                </p:custDataLst>
              </p:nvPr>
            </p:nvSpPr>
            <p:spPr>
              <a:xfrm>
                <a:off x="4886690" y="2037442"/>
                <a:ext cx="691215" cy="584775"/>
              </a:xfrm>
              <a:prstGeom prst="rect">
                <a:avLst/>
              </a:prstGeom>
              <a:noFill/>
            </p:spPr>
            <p:txBody>
              <a:bodyPr wrap="none" rtlCol="0">
                <a:spAutoFit/>
              </a:bodyPr>
              <a:lstStyle/>
              <a:p>
                <a:r>
                  <a:rPr lang="en-US" altLang="zh-CN" sz="3200" b="1" i="1" dirty="0">
                    <a:gradFill>
                      <a:gsLst>
                        <a:gs pos="0">
                          <a:schemeClr val="accent1">
                            <a:lumMod val="60000"/>
                            <a:lumOff val="40000"/>
                          </a:schemeClr>
                        </a:gs>
                        <a:gs pos="60000">
                          <a:schemeClr val="accent1"/>
                        </a:gs>
                      </a:gsLst>
                      <a:lin ang="2700000" scaled="0"/>
                    </a:gradFill>
                    <a:effectLst>
                      <a:outerShdw blurRad="50800" dist="50800" dir="5400000" algn="ctr" rotWithShape="0">
                        <a:schemeClr val="accent1">
                          <a:alpha val="20000"/>
                        </a:schemeClr>
                      </a:outerShdw>
                    </a:effectLst>
                    <a:latin typeface="+mn-ea"/>
                  </a:rPr>
                  <a:t>01</a:t>
                </a:r>
                <a:endParaRPr lang="zh-CN" altLang="en-US" sz="3200" b="1" i="1" dirty="0">
                  <a:gradFill>
                    <a:gsLst>
                      <a:gs pos="0">
                        <a:schemeClr val="accent1">
                          <a:lumMod val="60000"/>
                          <a:lumOff val="40000"/>
                        </a:schemeClr>
                      </a:gs>
                      <a:gs pos="60000">
                        <a:schemeClr val="accent1"/>
                      </a:gs>
                    </a:gsLst>
                    <a:lin ang="2700000" scaled="0"/>
                  </a:gradFill>
                  <a:effectLst>
                    <a:outerShdw blurRad="50800" dist="50800" dir="5400000" algn="ctr" rotWithShape="0">
                      <a:schemeClr val="accent1">
                        <a:alpha val="20000"/>
                      </a:schemeClr>
                    </a:outerShdw>
                  </a:effectLst>
                  <a:latin typeface="+mn-ea"/>
                </a:endParaRPr>
              </a:p>
            </p:txBody>
          </p:sp>
          <p:sp>
            <p:nvSpPr>
              <p:cNvPr id="29" name="Body-1">
                <a:extLst>
                  <a:ext uri="{FF2B5EF4-FFF2-40B4-BE49-F238E27FC236}">
                    <a16:creationId xmlns:a16="http://schemas.microsoft.com/office/drawing/2014/main" id="{52200BDA-90C1-4EE2-CE98-F54D94B5865F}"/>
                  </a:ext>
                </a:extLst>
              </p:cNvPr>
              <p:cNvSpPr txBox="1"/>
              <p:nvPr>
                <p:custDataLst>
                  <p:tags r:id="rId19"/>
                </p:custDataLst>
              </p:nvPr>
            </p:nvSpPr>
            <p:spPr>
              <a:xfrm>
                <a:off x="898137" y="2766687"/>
                <a:ext cx="4378324" cy="594778"/>
              </a:xfrm>
              <a:prstGeom prst="rect">
                <a:avLst/>
              </a:prstGeom>
              <a:noFill/>
            </p:spPr>
            <p:txBody>
              <a:bodyPr wrap="square" rtlCol="0">
                <a:spAutoFit/>
              </a:bodyPr>
              <a:lstStyle/>
              <a:p>
                <a:pPr>
                  <a:lnSpc>
                    <a:spcPct val="120000"/>
                  </a:lnSpc>
                </a:pPr>
                <a:r>
                  <a:rPr lang="zh-CN" altLang="en-US" sz="1400" dirty="0">
                    <a:latin typeface="+mn-ea"/>
                  </a:rPr>
                  <a:t>在幼儿园课程实施中，确保幼儿的安全卫生是第一位的，是首要原则。</a:t>
                </a:r>
              </a:p>
            </p:txBody>
          </p:sp>
        </p:grpSp>
        <p:grpSp>
          <p:nvGrpSpPr>
            <p:cNvPr id="7" name="组合 6">
              <a:extLst>
                <a:ext uri="{FF2B5EF4-FFF2-40B4-BE49-F238E27FC236}">
                  <a16:creationId xmlns:a16="http://schemas.microsoft.com/office/drawing/2014/main" id="{47EAFC81-29BC-4B32-D530-F2ACF83B50F2}"/>
                </a:ext>
              </a:extLst>
            </p:cNvPr>
            <p:cNvGrpSpPr/>
            <p:nvPr/>
          </p:nvGrpSpPr>
          <p:grpSpPr>
            <a:xfrm>
              <a:off x="6665391" y="2037442"/>
              <a:ext cx="4679770" cy="1622566"/>
              <a:chOff x="6665391" y="2037442"/>
              <a:chExt cx="4679770" cy="1622566"/>
            </a:xfrm>
          </p:grpSpPr>
          <p:sp>
            <p:nvSpPr>
              <p:cNvPr id="24" name="Title-2">
                <a:extLst>
                  <a:ext uri="{FF2B5EF4-FFF2-40B4-BE49-F238E27FC236}">
                    <a16:creationId xmlns:a16="http://schemas.microsoft.com/office/drawing/2014/main" id="{BDA55ADD-5F72-84C9-F0B0-F0D8908E69D3}"/>
                  </a:ext>
                </a:extLst>
              </p:cNvPr>
              <p:cNvSpPr/>
              <p:nvPr>
                <p:custDataLst>
                  <p:tags r:id="rId14"/>
                </p:custDataLst>
              </p:nvPr>
            </p:nvSpPr>
            <p:spPr>
              <a:xfrm>
                <a:off x="6665391" y="2270580"/>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目标中心原则</a:t>
                </a:r>
                <a:endParaRPr lang="zh-CN" altLang="en-US" b="1" dirty="0">
                  <a:solidFill>
                    <a:schemeClr val="tx1"/>
                  </a:solidFill>
                  <a:latin typeface="+mn-ea"/>
                </a:endParaRPr>
              </a:p>
            </p:txBody>
          </p:sp>
          <p:sp>
            <p:nvSpPr>
              <p:cNvPr id="25" name="Body-2">
                <a:extLst>
                  <a:ext uri="{FF2B5EF4-FFF2-40B4-BE49-F238E27FC236}">
                    <a16:creationId xmlns:a16="http://schemas.microsoft.com/office/drawing/2014/main" id="{6FAB7AF6-9FDC-B67A-0168-75EF2D5D57F7}"/>
                  </a:ext>
                </a:extLst>
              </p:cNvPr>
              <p:cNvSpPr txBox="1"/>
              <p:nvPr>
                <p:custDataLst>
                  <p:tags r:id="rId15"/>
                </p:custDataLst>
              </p:nvPr>
            </p:nvSpPr>
            <p:spPr>
              <a:xfrm>
                <a:off x="6665391" y="2766687"/>
                <a:ext cx="4449360" cy="893321"/>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sz="1100" dirty="0">
                    <a:solidFill>
                      <a:schemeClr val="tx1"/>
                    </a:solidFill>
                  </a:rPr>
                  <a:t>幼儿园课程实施的设计要突出目标中心原则，帮助课程实施者树立和增强目标意识，引领课程实施者注重发挥所制定的课程目标应有的导向作用，实现课程的育人功能。</a:t>
                </a:r>
              </a:p>
            </p:txBody>
          </p:sp>
          <p:sp>
            <p:nvSpPr>
              <p:cNvPr id="26" name="Index-2">
                <a:extLst>
                  <a:ext uri="{FF2B5EF4-FFF2-40B4-BE49-F238E27FC236}">
                    <a16:creationId xmlns:a16="http://schemas.microsoft.com/office/drawing/2014/main" id="{CD48112E-82C9-528D-A573-BD8CE52F7BA6}"/>
                  </a:ext>
                </a:extLst>
              </p:cNvPr>
              <p:cNvSpPr txBox="1"/>
              <p:nvPr>
                <p:custDataLst>
                  <p:tags r:id="rId16"/>
                </p:custDataLst>
              </p:nvPr>
            </p:nvSpPr>
            <p:spPr>
              <a:xfrm>
                <a:off x="10653946" y="2037442"/>
                <a:ext cx="691215" cy="584775"/>
              </a:xfrm>
              <a:prstGeom prst="rect">
                <a:avLst/>
              </a:prstGeom>
              <a:noFill/>
              <a:effectLst>
                <a:outerShdw blurRad="50800" dist="50800" dir="5400000" algn="ctr" rotWithShape="0">
                  <a:schemeClr val="accent2">
                    <a:alpha val="20000"/>
                  </a:schemeClr>
                </a:outerShdw>
              </a:effectLst>
            </p:spPr>
            <p:txBody>
              <a:bodyPr wrap="none" rtlCol="0">
                <a:spAutoFit/>
              </a:bodyPr>
              <a:lstStyle/>
              <a:p>
                <a:r>
                  <a:rPr lang="en-US" altLang="zh-CN" sz="3200" b="1" i="1" dirty="0">
                    <a:gradFill>
                      <a:gsLst>
                        <a:gs pos="0">
                          <a:schemeClr val="accent2">
                            <a:lumMod val="60000"/>
                            <a:lumOff val="40000"/>
                          </a:schemeClr>
                        </a:gs>
                        <a:gs pos="60000">
                          <a:schemeClr val="accent2"/>
                        </a:gs>
                      </a:gsLst>
                      <a:lin ang="2700000" scaled="0"/>
                    </a:gradFill>
                    <a:latin typeface="+mn-ea"/>
                  </a:rPr>
                  <a:t>02</a:t>
                </a:r>
                <a:endParaRPr lang="zh-CN" altLang="en-US" sz="3200" b="1" i="1" dirty="0">
                  <a:gradFill>
                    <a:gsLst>
                      <a:gs pos="0">
                        <a:schemeClr val="accent2">
                          <a:lumMod val="60000"/>
                          <a:lumOff val="40000"/>
                        </a:schemeClr>
                      </a:gs>
                      <a:gs pos="60000">
                        <a:schemeClr val="accent2"/>
                      </a:gs>
                    </a:gsLst>
                    <a:lin ang="2700000" scaled="0"/>
                  </a:gradFill>
                  <a:latin typeface="+mn-ea"/>
                </a:endParaRPr>
              </a:p>
            </p:txBody>
          </p:sp>
        </p:grpSp>
        <p:grpSp>
          <p:nvGrpSpPr>
            <p:cNvPr id="8" name="组合 7">
              <a:extLst>
                <a:ext uri="{FF2B5EF4-FFF2-40B4-BE49-F238E27FC236}">
                  <a16:creationId xmlns:a16="http://schemas.microsoft.com/office/drawing/2014/main" id="{4F2026F6-AF65-2A0E-AFC3-D3FB98B6F48C}"/>
                </a:ext>
              </a:extLst>
            </p:cNvPr>
            <p:cNvGrpSpPr/>
            <p:nvPr/>
          </p:nvGrpSpPr>
          <p:grpSpPr>
            <a:xfrm>
              <a:off x="898135" y="3428753"/>
              <a:ext cx="4679770" cy="1582556"/>
              <a:chOff x="898135" y="3426674"/>
              <a:chExt cx="4679770" cy="1582556"/>
            </a:xfrm>
          </p:grpSpPr>
          <p:sp>
            <p:nvSpPr>
              <p:cNvPr id="21" name="Title-3">
                <a:extLst>
                  <a:ext uri="{FF2B5EF4-FFF2-40B4-BE49-F238E27FC236}">
                    <a16:creationId xmlns:a16="http://schemas.microsoft.com/office/drawing/2014/main" id="{153D677F-4D97-6A11-1904-CC8D7BBC2F29}"/>
                  </a:ext>
                </a:extLst>
              </p:cNvPr>
              <p:cNvSpPr/>
              <p:nvPr>
                <p:custDataLst>
                  <p:tags r:id="rId11"/>
                </p:custDataLst>
              </p:nvPr>
            </p:nvSpPr>
            <p:spPr>
              <a:xfrm>
                <a:off x="898135" y="3659812"/>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过程性原则</a:t>
                </a:r>
                <a:endParaRPr lang="zh-CN" altLang="en-US" b="1" dirty="0">
                  <a:solidFill>
                    <a:schemeClr val="tx1"/>
                  </a:solidFill>
                  <a:latin typeface="+mn-ea"/>
                </a:endParaRPr>
              </a:p>
            </p:txBody>
          </p:sp>
          <p:sp>
            <p:nvSpPr>
              <p:cNvPr id="22" name="Index-3">
                <a:extLst>
                  <a:ext uri="{FF2B5EF4-FFF2-40B4-BE49-F238E27FC236}">
                    <a16:creationId xmlns:a16="http://schemas.microsoft.com/office/drawing/2014/main" id="{CF1E2508-6D6D-570F-1C86-49DFFC7B720E}"/>
                  </a:ext>
                </a:extLst>
              </p:cNvPr>
              <p:cNvSpPr txBox="1"/>
              <p:nvPr>
                <p:custDataLst>
                  <p:tags r:id="rId12"/>
                </p:custDataLst>
              </p:nvPr>
            </p:nvSpPr>
            <p:spPr>
              <a:xfrm>
                <a:off x="4886690" y="3426674"/>
                <a:ext cx="691215" cy="584775"/>
              </a:xfrm>
              <a:prstGeom prst="rect">
                <a:avLst/>
              </a:prstGeom>
              <a:noFill/>
              <a:effectLst>
                <a:outerShdw blurRad="50800" dist="50800" dir="5400000" algn="ctr" rotWithShape="0">
                  <a:schemeClr val="accent3">
                    <a:alpha val="20000"/>
                  </a:schemeClr>
                </a:outerShdw>
              </a:effectLst>
            </p:spPr>
            <p:txBody>
              <a:bodyPr wrap="none" rtlCol="0">
                <a:spAutoFit/>
              </a:bodyPr>
              <a:lstStyle/>
              <a:p>
                <a:r>
                  <a:rPr lang="en-US" altLang="zh-CN" sz="3200" b="1" i="1" dirty="0">
                    <a:gradFill>
                      <a:gsLst>
                        <a:gs pos="0">
                          <a:schemeClr val="accent3">
                            <a:lumMod val="60000"/>
                            <a:lumOff val="40000"/>
                          </a:schemeClr>
                        </a:gs>
                        <a:gs pos="60000">
                          <a:schemeClr val="accent3"/>
                        </a:gs>
                      </a:gsLst>
                      <a:lin ang="2700000" scaled="0"/>
                    </a:gradFill>
                    <a:latin typeface="+mn-ea"/>
                  </a:rPr>
                  <a:t>03</a:t>
                </a:r>
                <a:endParaRPr lang="zh-CN" altLang="en-US" sz="3200" b="1" i="1" dirty="0">
                  <a:gradFill>
                    <a:gsLst>
                      <a:gs pos="0">
                        <a:schemeClr val="accent3">
                          <a:lumMod val="60000"/>
                          <a:lumOff val="40000"/>
                        </a:schemeClr>
                      </a:gs>
                      <a:gs pos="60000">
                        <a:schemeClr val="accent3"/>
                      </a:gs>
                    </a:gsLst>
                    <a:lin ang="2700000" scaled="0"/>
                  </a:gradFill>
                  <a:latin typeface="+mn-ea"/>
                </a:endParaRPr>
              </a:p>
            </p:txBody>
          </p:sp>
          <p:sp>
            <p:nvSpPr>
              <p:cNvPr id="23" name="Body-3">
                <a:extLst>
                  <a:ext uri="{FF2B5EF4-FFF2-40B4-BE49-F238E27FC236}">
                    <a16:creationId xmlns:a16="http://schemas.microsoft.com/office/drawing/2014/main" id="{A346A980-245E-842E-E836-095318819BF1}"/>
                  </a:ext>
                </a:extLst>
              </p:cNvPr>
              <p:cNvSpPr txBox="1"/>
              <p:nvPr>
                <p:custDataLst>
                  <p:tags r:id="rId13"/>
                </p:custDataLst>
              </p:nvPr>
            </p:nvSpPr>
            <p:spPr>
              <a:xfrm>
                <a:off x="898136" y="4155919"/>
                <a:ext cx="4378323" cy="853311"/>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dirty="0">
                    <a:solidFill>
                      <a:schemeClr val="tx1"/>
                    </a:solidFill>
                  </a:rPr>
                  <a:t>幼儿园课程实施的设计还要注重过程，指导课程实施者在确立目标意识的同时强化过程意识。</a:t>
                </a:r>
              </a:p>
            </p:txBody>
          </p:sp>
        </p:grpSp>
        <p:grpSp>
          <p:nvGrpSpPr>
            <p:cNvPr id="9" name="组合 8">
              <a:extLst>
                <a:ext uri="{FF2B5EF4-FFF2-40B4-BE49-F238E27FC236}">
                  <a16:creationId xmlns:a16="http://schemas.microsoft.com/office/drawing/2014/main" id="{4826E67E-0A41-E574-5F32-5A6BAA3E6070}"/>
                </a:ext>
              </a:extLst>
            </p:cNvPr>
            <p:cNvGrpSpPr/>
            <p:nvPr/>
          </p:nvGrpSpPr>
          <p:grpSpPr>
            <a:xfrm>
              <a:off x="6665391" y="3426674"/>
              <a:ext cx="4679770" cy="1622566"/>
              <a:chOff x="6665391" y="3426674"/>
              <a:chExt cx="4679770" cy="1622566"/>
            </a:xfrm>
          </p:grpSpPr>
          <p:sp>
            <p:nvSpPr>
              <p:cNvPr id="18" name="Title-4">
                <a:extLst>
                  <a:ext uri="{FF2B5EF4-FFF2-40B4-BE49-F238E27FC236}">
                    <a16:creationId xmlns:a16="http://schemas.microsoft.com/office/drawing/2014/main" id="{C4F2B478-B1E9-A8FB-BD03-B4F8B0B49BBD}"/>
                  </a:ext>
                </a:extLst>
              </p:cNvPr>
              <p:cNvSpPr/>
              <p:nvPr>
                <p:custDataLst>
                  <p:tags r:id="rId8"/>
                </p:custDataLst>
              </p:nvPr>
            </p:nvSpPr>
            <p:spPr>
              <a:xfrm>
                <a:off x="6665391" y="3659812"/>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生活化原则</a:t>
                </a:r>
                <a:endParaRPr lang="zh-CN" altLang="en-US" b="1" dirty="0">
                  <a:solidFill>
                    <a:schemeClr val="tx1"/>
                  </a:solidFill>
                  <a:latin typeface="+mn-ea"/>
                </a:endParaRPr>
              </a:p>
            </p:txBody>
          </p:sp>
          <p:sp>
            <p:nvSpPr>
              <p:cNvPr id="19" name="Body-4">
                <a:extLst>
                  <a:ext uri="{FF2B5EF4-FFF2-40B4-BE49-F238E27FC236}">
                    <a16:creationId xmlns:a16="http://schemas.microsoft.com/office/drawing/2014/main" id="{3C6130FA-EB86-83DF-1641-8A841306A962}"/>
                  </a:ext>
                </a:extLst>
              </p:cNvPr>
              <p:cNvSpPr txBox="1"/>
              <p:nvPr>
                <p:custDataLst>
                  <p:tags r:id="rId9"/>
                </p:custDataLst>
              </p:nvPr>
            </p:nvSpPr>
            <p:spPr>
              <a:xfrm>
                <a:off x="6665392" y="4155919"/>
                <a:ext cx="4378323" cy="893321"/>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sz="1100" dirty="0">
                    <a:solidFill>
                      <a:schemeClr val="tx1"/>
                    </a:solidFill>
                  </a:rPr>
                  <a:t>幼儿园课程实施的设计要考虑生活化的原则，指导课程实施者加强课程的组织实施与现实生活的联系，努力寻找和创造与生活相一致的教育情境，寓教育于生活中，使幼儿学得轻松、有效，学得更有意义。</a:t>
                </a:r>
              </a:p>
            </p:txBody>
          </p:sp>
          <p:sp>
            <p:nvSpPr>
              <p:cNvPr id="20" name="Index-4">
                <a:extLst>
                  <a:ext uri="{FF2B5EF4-FFF2-40B4-BE49-F238E27FC236}">
                    <a16:creationId xmlns:a16="http://schemas.microsoft.com/office/drawing/2014/main" id="{77BAC42E-55B3-C4FE-6FE0-ADC0CAF1B1DA}"/>
                  </a:ext>
                </a:extLst>
              </p:cNvPr>
              <p:cNvSpPr txBox="1"/>
              <p:nvPr>
                <p:custDataLst>
                  <p:tags r:id="rId10"/>
                </p:custDataLst>
              </p:nvPr>
            </p:nvSpPr>
            <p:spPr>
              <a:xfrm>
                <a:off x="10653946" y="3426674"/>
                <a:ext cx="691215" cy="584775"/>
              </a:xfrm>
              <a:prstGeom prst="rect">
                <a:avLst/>
              </a:prstGeom>
              <a:noFill/>
              <a:effectLst>
                <a:outerShdw blurRad="50800" dist="50800" dir="5400000" algn="ctr" rotWithShape="0">
                  <a:schemeClr val="accent4">
                    <a:alpha val="20000"/>
                  </a:schemeClr>
                </a:outerShdw>
              </a:effectLst>
            </p:spPr>
            <p:txBody>
              <a:bodyPr wrap="none" rtlCol="0">
                <a:spAutoFit/>
              </a:bodyPr>
              <a:lstStyle/>
              <a:p>
                <a:r>
                  <a:rPr lang="en-US" altLang="zh-CN" sz="3200" b="1" i="1" dirty="0">
                    <a:gradFill>
                      <a:gsLst>
                        <a:gs pos="0">
                          <a:schemeClr val="accent4">
                            <a:lumMod val="60000"/>
                            <a:lumOff val="40000"/>
                          </a:schemeClr>
                        </a:gs>
                        <a:gs pos="60000">
                          <a:schemeClr val="accent4"/>
                        </a:gs>
                      </a:gsLst>
                      <a:lin ang="2700000" scaled="0"/>
                    </a:gradFill>
                    <a:latin typeface="+mn-ea"/>
                  </a:rPr>
                  <a:t>04</a:t>
                </a:r>
                <a:endParaRPr lang="zh-CN" altLang="en-US" sz="3200" b="1" i="1" dirty="0">
                  <a:gradFill>
                    <a:gsLst>
                      <a:gs pos="0">
                        <a:schemeClr val="accent4">
                          <a:lumMod val="60000"/>
                          <a:lumOff val="40000"/>
                        </a:schemeClr>
                      </a:gs>
                      <a:gs pos="60000">
                        <a:schemeClr val="accent4"/>
                      </a:gs>
                    </a:gsLst>
                    <a:lin ang="2700000" scaled="0"/>
                  </a:gradFill>
                  <a:latin typeface="+mn-ea"/>
                </a:endParaRPr>
              </a:p>
            </p:txBody>
          </p:sp>
        </p:grpSp>
        <p:grpSp>
          <p:nvGrpSpPr>
            <p:cNvPr id="10" name="组合 9">
              <a:extLst>
                <a:ext uri="{FF2B5EF4-FFF2-40B4-BE49-F238E27FC236}">
                  <a16:creationId xmlns:a16="http://schemas.microsoft.com/office/drawing/2014/main" id="{95BCB845-2FD2-2C82-B697-FC555F7BF197}"/>
                </a:ext>
              </a:extLst>
            </p:cNvPr>
            <p:cNvGrpSpPr/>
            <p:nvPr/>
          </p:nvGrpSpPr>
          <p:grpSpPr>
            <a:xfrm>
              <a:off x="898135" y="4820064"/>
              <a:ext cx="4679769" cy="1821540"/>
              <a:chOff x="898135" y="4820064"/>
              <a:chExt cx="4679769" cy="1821540"/>
            </a:xfrm>
          </p:grpSpPr>
          <p:sp>
            <p:nvSpPr>
              <p:cNvPr id="15" name="Title-5">
                <a:extLst>
                  <a:ext uri="{FF2B5EF4-FFF2-40B4-BE49-F238E27FC236}">
                    <a16:creationId xmlns:a16="http://schemas.microsoft.com/office/drawing/2014/main" id="{519414AD-FEB5-04E8-B5FA-96AD743E348C}"/>
                  </a:ext>
                </a:extLst>
              </p:cNvPr>
              <p:cNvSpPr/>
              <p:nvPr>
                <p:custDataLst>
                  <p:tags r:id="rId5"/>
                </p:custDataLst>
              </p:nvPr>
            </p:nvSpPr>
            <p:spPr>
              <a:xfrm>
                <a:off x="898135" y="5049043"/>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活动性原则</a:t>
                </a:r>
              </a:p>
            </p:txBody>
          </p:sp>
          <p:sp>
            <p:nvSpPr>
              <p:cNvPr id="16" name="Body-5">
                <a:extLst>
                  <a:ext uri="{FF2B5EF4-FFF2-40B4-BE49-F238E27FC236}">
                    <a16:creationId xmlns:a16="http://schemas.microsoft.com/office/drawing/2014/main" id="{C5691352-DDFF-FE30-B791-EFD66B68DA9B}"/>
                  </a:ext>
                </a:extLst>
              </p:cNvPr>
              <p:cNvSpPr txBox="1"/>
              <p:nvPr>
                <p:custDataLst>
                  <p:tags r:id="rId6"/>
                </p:custDataLst>
              </p:nvPr>
            </p:nvSpPr>
            <p:spPr>
              <a:xfrm>
                <a:off x="898136" y="5545150"/>
                <a:ext cx="4378323" cy="1096454"/>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sz="1100" dirty="0">
                    <a:solidFill>
                      <a:schemeClr val="tx1"/>
                    </a:solidFill>
                  </a:rPr>
                  <a:t>活动是作为主体的人与事物相互作用的过程，是幼儿获得知识与发展的中介。它不仅包括展于外的显性活动，也包括隐于内的心理活动；既包括个体活动，也包括小组活动、集体活动；既包括人与事物的活动，也包括人与人的活动。</a:t>
                </a:r>
              </a:p>
            </p:txBody>
          </p:sp>
          <p:sp>
            <p:nvSpPr>
              <p:cNvPr id="17" name="Index-5">
                <a:extLst>
                  <a:ext uri="{FF2B5EF4-FFF2-40B4-BE49-F238E27FC236}">
                    <a16:creationId xmlns:a16="http://schemas.microsoft.com/office/drawing/2014/main" id="{E1875954-5BE2-F8A3-D846-215AF6E6F6C3}"/>
                  </a:ext>
                </a:extLst>
              </p:cNvPr>
              <p:cNvSpPr txBox="1"/>
              <p:nvPr>
                <p:custDataLst>
                  <p:tags r:id="rId7"/>
                </p:custDataLst>
              </p:nvPr>
            </p:nvSpPr>
            <p:spPr>
              <a:xfrm>
                <a:off x="4886689" y="4820064"/>
                <a:ext cx="691215" cy="584775"/>
              </a:xfrm>
              <a:prstGeom prst="rect">
                <a:avLst/>
              </a:prstGeom>
              <a:noFill/>
              <a:effectLst>
                <a:outerShdw blurRad="50800" dist="50800" dir="5400000" algn="ctr" rotWithShape="0">
                  <a:schemeClr val="accent5">
                    <a:alpha val="20000"/>
                  </a:schemeClr>
                </a:outerShdw>
              </a:effectLst>
            </p:spPr>
            <p:txBody>
              <a:bodyPr wrap="none" rtlCol="0">
                <a:spAutoFit/>
              </a:bodyPr>
              <a:lstStyle/>
              <a:p>
                <a:r>
                  <a:rPr lang="en-US" altLang="zh-CN" sz="3200" b="1" i="1" dirty="0">
                    <a:gradFill>
                      <a:gsLst>
                        <a:gs pos="0">
                          <a:schemeClr val="accent5">
                            <a:lumMod val="60000"/>
                            <a:lumOff val="40000"/>
                          </a:schemeClr>
                        </a:gs>
                        <a:gs pos="60000">
                          <a:schemeClr val="accent5"/>
                        </a:gs>
                      </a:gsLst>
                      <a:lin ang="2700000" scaled="0"/>
                    </a:gradFill>
                    <a:latin typeface="+mn-ea"/>
                  </a:rPr>
                  <a:t>05</a:t>
                </a:r>
                <a:endParaRPr lang="zh-CN" altLang="en-US" sz="3200" b="1" i="1" dirty="0">
                  <a:gradFill>
                    <a:gsLst>
                      <a:gs pos="0">
                        <a:schemeClr val="accent5">
                          <a:lumMod val="60000"/>
                          <a:lumOff val="40000"/>
                        </a:schemeClr>
                      </a:gs>
                      <a:gs pos="60000">
                        <a:schemeClr val="accent5"/>
                      </a:gs>
                    </a:gsLst>
                    <a:lin ang="2700000" scaled="0"/>
                  </a:gradFill>
                  <a:latin typeface="+mn-ea"/>
                </a:endParaRPr>
              </a:p>
            </p:txBody>
          </p:sp>
        </p:grpSp>
        <p:grpSp>
          <p:nvGrpSpPr>
            <p:cNvPr id="11" name="组合 10">
              <a:extLst>
                <a:ext uri="{FF2B5EF4-FFF2-40B4-BE49-F238E27FC236}">
                  <a16:creationId xmlns:a16="http://schemas.microsoft.com/office/drawing/2014/main" id="{2DA2073A-775D-2EFC-135E-5D2855A71C46}"/>
                </a:ext>
              </a:extLst>
            </p:cNvPr>
            <p:cNvGrpSpPr/>
            <p:nvPr/>
          </p:nvGrpSpPr>
          <p:grpSpPr>
            <a:xfrm>
              <a:off x="6665391" y="4815905"/>
              <a:ext cx="4679770" cy="1622566"/>
              <a:chOff x="6665391" y="4815905"/>
              <a:chExt cx="4679770" cy="1622566"/>
            </a:xfrm>
          </p:grpSpPr>
          <p:sp>
            <p:nvSpPr>
              <p:cNvPr id="12" name="Title-6">
                <a:extLst>
                  <a:ext uri="{FF2B5EF4-FFF2-40B4-BE49-F238E27FC236}">
                    <a16:creationId xmlns:a16="http://schemas.microsoft.com/office/drawing/2014/main" id="{AD2F59B0-A86E-B041-B9F7-EC2F899A8381}"/>
                  </a:ext>
                </a:extLst>
              </p:cNvPr>
              <p:cNvSpPr/>
              <p:nvPr>
                <p:custDataLst>
                  <p:tags r:id="rId2"/>
                </p:custDataLst>
              </p:nvPr>
            </p:nvSpPr>
            <p:spPr>
              <a:xfrm>
                <a:off x="6665391" y="5049043"/>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游戏化原则</a:t>
                </a:r>
                <a:endParaRPr lang="zh-CN" altLang="en-US" b="1" dirty="0">
                  <a:solidFill>
                    <a:schemeClr val="tx1"/>
                  </a:solidFill>
                  <a:latin typeface="+mn-ea"/>
                </a:endParaRPr>
              </a:p>
            </p:txBody>
          </p:sp>
          <p:sp>
            <p:nvSpPr>
              <p:cNvPr id="13" name="Body-6">
                <a:extLst>
                  <a:ext uri="{FF2B5EF4-FFF2-40B4-BE49-F238E27FC236}">
                    <a16:creationId xmlns:a16="http://schemas.microsoft.com/office/drawing/2014/main" id="{DC81EBC2-C06D-B057-0997-F947A0EA308F}"/>
                  </a:ext>
                </a:extLst>
              </p:cNvPr>
              <p:cNvSpPr txBox="1"/>
              <p:nvPr>
                <p:custDataLst>
                  <p:tags r:id="rId3"/>
                </p:custDataLst>
              </p:nvPr>
            </p:nvSpPr>
            <p:spPr>
              <a:xfrm>
                <a:off x="6665392" y="5545150"/>
                <a:ext cx="4378323" cy="893321"/>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sz="1100" dirty="0">
                    <a:solidFill>
                      <a:schemeClr val="tx1"/>
                    </a:solidFill>
                  </a:rPr>
                  <a:t>幼儿园课程实施要凸显游戏化原则，指导教师坚持以游戏为幼儿的基本活动，注重游戏在幼儿园课程实施中的作用，让幼儿园一日生活充满游戏精神，使幼儿体验自主、愉悦，发挥创造力、想象力。</a:t>
                </a:r>
              </a:p>
            </p:txBody>
          </p:sp>
          <p:sp>
            <p:nvSpPr>
              <p:cNvPr id="14" name="Index-6">
                <a:extLst>
                  <a:ext uri="{FF2B5EF4-FFF2-40B4-BE49-F238E27FC236}">
                    <a16:creationId xmlns:a16="http://schemas.microsoft.com/office/drawing/2014/main" id="{AB585F38-2E0B-7C7B-8793-3C4F198CC933}"/>
                  </a:ext>
                </a:extLst>
              </p:cNvPr>
              <p:cNvSpPr txBox="1"/>
              <p:nvPr>
                <p:custDataLst>
                  <p:tags r:id="rId4"/>
                </p:custDataLst>
              </p:nvPr>
            </p:nvSpPr>
            <p:spPr>
              <a:xfrm>
                <a:off x="10653946" y="4815905"/>
                <a:ext cx="691215" cy="584775"/>
              </a:xfrm>
              <a:prstGeom prst="rect">
                <a:avLst/>
              </a:prstGeom>
              <a:noFill/>
              <a:effectLst>
                <a:outerShdw blurRad="50800" dist="50800" dir="5400000" algn="ctr" rotWithShape="0">
                  <a:schemeClr val="accent2">
                    <a:alpha val="20000"/>
                  </a:schemeClr>
                </a:outerShdw>
              </a:effectLst>
            </p:spPr>
            <p:txBody>
              <a:bodyPr wrap="none" rtlCol="0">
                <a:spAutoFit/>
              </a:bodyPr>
              <a:lstStyle/>
              <a:p>
                <a:r>
                  <a:rPr lang="en-US" altLang="zh-CN" sz="3200" b="1" i="1" dirty="0">
                    <a:gradFill>
                      <a:gsLst>
                        <a:gs pos="0">
                          <a:schemeClr val="accent6">
                            <a:lumMod val="60000"/>
                            <a:lumOff val="40000"/>
                          </a:schemeClr>
                        </a:gs>
                        <a:gs pos="60000">
                          <a:schemeClr val="accent6"/>
                        </a:gs>
                      </a:gsLst>
                      <a:lin ang="2700000" scaled="0"/>
                    </a:gradFill>
                    <a:latin typeface="+mn-ea"/>
                  </a:rPr>
                  <a:t>06</a:t>
                </a:r>
                <a:endParaRPr lang="zh-CN" altLang="en-US" sz="3200" b="1" i="1" dirty="0">
                  <a:gradFill>
                    <a:gsLst>
                      <a:gs pos="0">
                        <a:schemeClr val="accent6">
                          <a:lumMod val="60000"/>
                          <a:lumOff val="40000"/>
                        </a:schemeClr>
                      </a:gs>
                      <a:gs pos="60000">
                        <a:schemeClr val="accent6"/>
                      </a:gs>
                    </a:gsLst>
                    <a:lin ang="2700000" scaled="0"/>
                  </a:gradFill>
                  <a:latin typeface="+mn-ea"/>
                </a:endParaRPr>
              </a:p>
            </p:txBody>
          </p:sp>
        </p:grpSp>
      </p:grpSp>
    </p:spTree>
    <p:extLst>
      <p:ext uri="{BB962C8B-B14F-4D97-AF65-F5344CB8AC3E}">
        <p14:creationId xmlns:p14="http://schemas.microsoft.com/office/powerpoint/2010/main" val="26183258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32DEFF-E86E-9E2F-9EB7-01F4C3B72D3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E8618ED-2CFC-3C3F-7F38-45DDFC86D508}"/>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5A8FE0E0-0CEF-4F4A-B734-8A487CC1A88A}"/>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幼儿园课程实施的设计</a:t>
            </a:r>
            <a:endParaRPr lang="en-US" altLang="zh-CN" sz="2800" dirty="0"/>
          </a:p>
          <a:p>
            <a:r>
              <a:rPr lang="zh-CN" altLang="en-US" sz="2800" dirty="0"/>
              <a:t>（二） 幼儿园课程实施原则的设计</a:t>
            </a:r>
            <a:endParaRPr lang="en-US" altLang="zh-CN" sz="2800" dirty="0"/>
          </a:p>
        </p:txBody>
      </p:sp>
      <p:grpSp>
        <p:nvGrpSpPr>
          <p:cNvPr id="3" name="组合 2">
            <a:extLst>
              <a:ext uri="{FF2B5EF4-FFF2-40B4-BE49-F238E27FC236}">
                <a16:creationId xmlns:a16="http://schemas.microsoft.com/office/drawing/2014/main" id="{00D20869-50C9-428F-F9FE-484D6626D528}"/>
              </a:ext>
            </a:extLst>
          </p:cNvPr>
          <p:cNvGrpSpPr>
            <a:grpSpLocks noChangeAspect="1"/>
          </p:cNvGrpSpPr>
          <p:nvPr>
            <p:custDataLst>
              <p:tags r:id="rId1"/>
            </p:custDataLst>
          </p:nvPr>
        </p:nvGrpSpPr>
        <p:grpSpPr>
          <a:xfrm>
            <a:off x="875283" y="2224107"/>
            <a:ext cx="8318933" cy="4604162"/>
            <a:chOff x="898134" y="2037442"/>
            <a:chExt cx="10597557" cy="4604162"/>
          </a:xfrm>
        </p:grpSpPr>
        <p:grpSp>
          <p:nvGrpSpPr>
            <p:cNvPr id="6" name="组合 5">
              <a:extLst>
                <a:ext uri="{FF2B5EF4-FFF2-40B4-BE49-F238E27FC236}">
                  <a16:creationId xmlns:a16="http://schemas.microsoft.com/office/drawing/2014/main" id="{23B08A04-7D44-7943-B661-D664DEAA60C7}"/>
                </a:ext>
              </a:extLst>
            </p:cNvPr>
            <p:cNvGrpSpPr/>
            <p:nvPr/>
          </p:nvGrpSpPr>
          <p:grpSpPr>
            <a:xfrm>
              <a:off x="898134" y="2037442"/>
              <a:ext cx="4830301" cy="1622566"/>
              <a:chOff x="898134" y="2037442"/>
              <a:chExt cx="4830301" cy="1622566"/>
            </a:xfrm>
          </p:grpSpPr>
          <p:sp>
            <p:nvSpPr>
              <p:cNvPr id="27" name="Title-1">
                <a:extLst>
                  <a:ext uri="{FF2B5EF4-FFF2-40B4-BE49-F238E27FC236}">
                    <a16:creationId xmlns:a16="http://schemas.microsoft.com/office/drawing/2014/main" id="{1EA1889A-9E82-206C-5E31-FBCEB79455BF}"/>
                  </a:ext>
                </a:extLst>
              </p:cNvPr>
              <p:cNvSpPr/>
              <p:nvPr>
                <p:custDataLst>
                  <p:tags r:id="rId17"/>
                </p:custDataLst>
              </p:nvPr>
            </p:nvSpPr>
            <p:spPr>
              <a:xfrm>
                <a:off x="898134" y="2270580"/>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综合化原则</a:t>
                </a:r>
                <a:endParaRPr lang="zh-CN" altLang="en-US" b="1" dirty="0">
                  <a:solidFill>
                    <a:schemeClr val="tx1"/>
                  </a:solidFill>
                  <a:latin typeface="+mn-ea"/>
                </a:endParaRPr>
              </a:p>
            </p:txBody>
          </p:sp>
          <p:sp>
            <p:nvSpPr>
              <p:cNvPr id="28" name="Index-1">
                <a:extLst>
                  <a:ext uri="{FF2B5EF4-FFF2-40B4-BE49-F238E27FC236}">
                    <a16:creationId xmlns:a16="http://schemas.microsoft.com/office/drawing/2014/main" id="{6CFE9D60-9790-7173-6C35-E72A48E8C9EF}"/>
                  </a:ext>
                </a:extLst>
              </p:cNvPr>
              <p:cNvSpPr txBox="1"/>
              <p:nvPr>
                <p:custDataLst>
                  <p:tags r:id="rId18"/>
                </p:custDataLst>
              </p:nvPr>
            </p:nvSpPr>
            <p:spPr>
              <a:xfrm>
                <a:off x="4886690" y="2037442"/>
                <a:ext cx="841745" cy="584775"/>
              </a:xfrm>
              <a:prstGeom prst="rect">
                <a:avLst/>
              </a:prstGeom>
              <a:noFill/>
            </p:spPr>
            <p:txBody>
              <a:bodyPr wrap="none" rtlCol="0">
                <a:spAutoFit/>
              </a:bodyPr>
              <a:lstStyle/>
              <a:p>
                <a:r>
                  <a:rPr lang="en-US" altLang="zh-CN" sz="3200" b="1" i="1" dirty="0">
                    <a:gradFill>
                      <a:gsLst>
                        <a:gs pos="0">
                          <a:schemeClr val="accent1">
                            <a:lumMod val="60000"/>
                            <a:lumOff val="40000"/>
                          </a:schemeClr>
                        </a:gs>
                        <a:gs pos="60000">
                          <a:schemeClr val="accent1"/>
                        </a:gs>
                      </a:gsLst>
                      <a:lin ang="2700000" scaled="0"/>
                    </a:gradFill>
                    <a:effectLst>
                      <a:outerShdw blurRad="50800" dist="50800" dir="5400000" algn="ctr" rotWithShape="0">
                        <a:schemeClr val="accent1">
                          <a:alpha val="20000"/>
                        </a:schemeClr>
                      </a:outerShdw>
                    </a:effectLst>
                    <a:latin typeface="+mn-ea"/>
                  </a:rPr>
                  <a:t>07</a:t>
                </a:r>
                <a:endParaRPr lang="zh-CN" altLang="en-US" sz="3200" b="1" i="1" dirty="0">
                  <a:gradFill>
                    <a:gsLst>
                      <a:gs pos="0">
                        <a:schemeClr val="accent1">
                          <a:lumMod val="60000"/>
                          <a:lumOff val="40000"/>
                        </a:schemeClr>
                      </a:gs>
                      <a:gs pos="60000">
                        <a:schemeClr val="accent1"/>
                      </a:gs>
                    </a:gsLst>
                    <a:lin ang="2700000" scaled="0"/>
                  </a:gradFill>
                  <a:effectLst>
                    <a:outerShdw blurRad="50800" dist="50800" dir="5400000" algn="ctr" rotWithShape="0">
                      <a:schemeClr val="accent1">
                        <a:alpha val="20000"/>
                      </a:schemeClr>
                    </a:outerShdw>
                  </a:effectLst>
                  <a:latin typeface="+mn-ea"/>
                </a:endParaRPr>
              </a:p>
            </p:txBody>
          </p:sp>
          <p:sp>
            <p:nvSpPr>
              <p:cNvPr id="29" name="Body-1">
                <a:extLst>
                  <a:ext uri="{FF2B5EF4-FFF2-40B4-BE49-F238E27FC236}">
                    <a16:creationId xmlns:a16="http://schemas.microsoft.com/office/drawing/2014/main" id="{9905B5A6-1D2D-F9DF-8BD1-7AED5731583F}"/>
                  </a:ext>
                </a:extLst>
              </p:cNvPr>
              <p:cNvSpPr txBox="1"/>
              <p:nvPr>
                <p:custDataLst>
                  <p:tags r:id="rId19"/>
                </p:custDataLst>
              </p:nvPr>
            </p:nvSpPr>
            <p:spPr>
              <a:xfrm>
                <a:off x="898137" y="2766687"/>
                <a:ext cx="4378323" cy="893321"/>
              </a:xfrm>
              <a:prstGeom prst="rect">
                <a:avLst/>
              </a:prstGeom>
              <a:noFill/>
            </p:spPr>
            <p:txBody>
              <a:bodyPr wrap="square" rtlCol="0">
                <a:spAutoFit/>
              </a:bodyPr>
              <a:lstStyle/>
              <a:p>
                <a:pPr>
                  <a:lnSpc>
                    <a:spcPct val="120000"/>
                  </a:lnSpc>
                </a:pPr>
                <a:r>
                  <a:rPr lang="zh-CN" altLang="en-US" sz="1100" dirty="0">
                    <a:latin typeface="+mn-ea"/>
                  </a:rPr>
                  <a:t>综合化原则可以指导教师在课程实施中以整合的方式，将课程各要素有机联系，统整课程目标、课程内容、课程组织形式和方法等，以发挥课程的综合功能，促进幼儿整体和谐发展。</a:t>
                </a:r>
              </a:p>
            </p:txBody>
          </p:sp>
        </p:grpSp>
        <p:grpSp>
          <p:nvGrpSpPr>
            <p:cNvPr id="7" name="组合 6">
              <a:extLst>
                <a:ext uri="{FF2B5EF4-FFF2-40B4-BE49-F238E27FC236}">
                  <a16:creationId xmlns:a16="http://schemas.microsoft.com/office/drawing/2014/main" id="{44A8782C-96A6-7B74-A728-8BACBB2A7F96}"/>
                </a:ext>
              </a:extLst>
            </p:cNvPr>
            <p:cNvGrpSpPr/>
            <p:nvPr/>
          </p:nvGrpSpPr>
          <p:grpSpPr>
            <a:xfrm>
              <a:off x="6665391" y="2037442"/>
              <a:ext cx="4830300" cy="1643150"/>
              <a:chOff x="6665391" y="2037442"/>
              <a:chExt cx="4830300" cy="1643150"/>
            </a:xfrm>
          </p:grpSpPr>
          <p:sp>
            <p:nvSpPr>
              <p:cNvPr id="24" name="Title-2">
                <a:extLst>
                  <a:ext uri="{FF2B5EF4-FFF2-40B4-BE49-F238E27FC236}">
                    <a16:creationId xmlns:a16="http://schemas.microsoft.com/office/drawing/2014/main" id="{7E6C664A-5EE7-1ABB-234E-A0954F03E4A3}"/>
                  </a:ext>
                </a:extLst>
              </p:cNvPr>
              <p:cNvSpPr/>
              <p:nvPr>
                <p:custDataLst>
                  <p:tags r:id="rId14"/>
                </p:custDataLst>
              </p:nvPr>
            </p:nvSpPr>
            <p:spPr>
              <a:xfrm>
                <a:off x="6665391" y="2270580"/>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动态性原则</a:t>
                </a:r>
                <a:endParaRPr lang="zh-CN" altLang="en-US" b="1" dirty="0">
                  <a:solidFill>
                    <a:schemeClr val="tx1"/>
                  </a:solidFill>
                  <a:latin typeface="+mn-ea"/>
                </a:endParaRPr>
              </a:p>
            </p:txBody>
          </p:sp>
          <p:sp>
            <p:nvSpPr>
              <p:cNvPr id="25" name="Body-2">
                <a:extLst>
                  <a:ext uri="{FF2B5EF4-FFF2-40B4-BE49-F238E27FC236}">
                    <a16:creationId xmlns:a16="http://schemas.microsoft.com/office/drawing/2014/main" id="{DB9D5E02-D0D0-3E2F-A00E-D9320CD66651}"/>
                  </a:ext>
                </a:extLst>
              </p:cNvPr>
              <p:cNvSpPr txBox="1"/>
              <p:nvPr>
                <p:custDataLst>
                  <p:tags r:id="rId15"/>
                </p:custDataLst>
              </p:nvPr>
            </p:nvSpPr>
            <p:spPr>
              <a:xfrm>
                <a:off x="6665391" y="2766687"/>
                <a:ext cx="4449361" cy="913905"/>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sz="900" dirty="0">
                    <a:solidFill>
                      <a:schemeClr val="tx1"/>
                    </a:solidFill>
                  </a:rPr>
                  <a:t>教师在课程实施过程中，要坚持在预设的课程计划的基础上，具有一种课程调整和创生的意识与能力，密切关注幼儿，同时根据幼儿的兴趣、需要，通过不断的师幼互动，随机灵活调整预设的课程计划，在具体的教育情境中改变原有的课程目标、内容、材料和步骤方法，或生成新的课程目标、内容、材料和步骤方法。</a:t>
                </a:r>
              </a:p>
            </p:txBody>
          </p:sp>
          <p:sp>
            <p:nvSpPr>
              <p:cNvPr id="26" name="Index-2">
                <a:extLst>
                  <a:ext uri="{FF2B5EF4-FFF2-40B4-BE49-F238E27FC236}">
                    <a16:creationId xmlns:a16="http://schemas.microsoft.com/office/drawing/2014/main" id="{C32423FE-A571-0678-11EB-93E01BA6E495}"/>
                  </a:ext>
                </a:extLst>
              </p:cNvPr>
              <p:cNvSpPr txBox="1"/>
              <p:nvPr>
                <p:custDataLst>
                  <p:tags r:id="rId16"/>
                </p:custDataLst>
              </p:nvPr>
            </p:nvSpPr>
            <p:spPr>
              <a:xfrm>
                <a:off x="10653946" y="2037442"/>
                <a:ext cx="841745" cy="584775"/>
              </a:xfrm>
              <a:prstGeom prst="rect">
                <a:avLst/>
              </a:prstGeom>
              <a:noFill/>
              <a:effectLst>
                <a:outerShdw blurRad="50800" dist="50800" dir="5400000" algn="ctr" rotWithShape="0">
                  <a:schemeClr val="accent2">
                    <a:alpha val="20000"/>
                  </a:schemeClr>
                </a:outerShdw>
              </a:effectLst>
            </p:spPr>
            <p:txBody>
              <a:bodyPr wrap="none" rtlCol="0">
                <a:spAutoFit/>
              </a:bodyPr>
              <a:lstStyle/>
              <a:p>
                <a:r>
                  <a:rPr lang="en-US" altLang="zh-CN" sz="3200" b="1" i="1" dirty="0">
                    <a:gradFill>
                      <a:gsLst>
                        <a:gs pos="0">
                          <a:schemeClr val="accent2">
                            <a:lumMod val="60000"/>
                            <a:lumOff val="40000"/>
                          </a:schemeClr>
                        </a:gs>
                        <a:gs pos="60000">
                          <a:schemeClr val="accent2"/>
                        </a:gs>
                      </a:gsLst>
                      <a:lin ang="2700000" scaled="0"/>
                    </a:gradFill>
                    <a:latin typeface="+mn-ea"/>
                  </a:rPr>
                  <a:t>08</a:t>
                </a:r>
                <a:endParaRPr lang="zh-CN" altLang="en-US" sz="3200" b="1" i="1" dirty="0">
                  <a:gradFill>
                    <a:gsLst>
                      <a:gs pos="0">
                        <a:schemeClr val="accent2">
                          <a:lumMod val="60000"/>
                          <a:lumOff val="40000"/>
                        </a:schemeClr>
                      </a:gs>
                      <a:gs pos="60000">
                        <a:schemeClr val="accent2"/>
                      </a:gs>
                    </a:gsLst>
                    <a:lin ang="2700000" scaled="0"/>
                  </a:gradFill>
                  <a:latin typeface="+mn-ea"/>
                </a:endParaRPr>
              </a:p>
            </p:txBody>
          </p:sp>
        </p:grpSp>
        <p:grpSp>
          <p:nvGrpSpPr>
            <p:cNvPr id="8" name="组合 7">
              <a:extLst>
                <a:ext uri="{FF2B5EF4-FFF2-40B4-BE49-F238E27FC236}">
                  <a16:creationId xmlns:a16="http://schemas.microsoft.com/office/drawing/2014/main" id="{A279BB55-ACF1-93BF-76DB-B090846CE7A4}"/>
                </a:ext>
              </a:extLst>
            </p:cNvPr>
            <p:cNvGrpSpPr/>
            <p:nvPr/>
          </p:nvGrpSpPr>
          <p:grpSpPr>
            <a:xfrm>
              <a:off x="898135" y="3428753"/>
              <a:ext cx="4830300" cy="1419434"/>
              <a:chOff x="898135" y="3426674"/>
              <a:chExt cx="4830300" cy="1419434"/>
            </a:xfrm>
          </p:grpSpPr>
          <p:sp>
            <p:nvSpPr>
              <p:cNvPr id="21" name="Title-3">
                <a:extLst>
                  <a:ext uri="{FF2B5EF4-FFF2-40B4-BE49-F238E27FC236}">
                    <a16:creationId xmlns:a16="http://schemas.microsoft.com/office/drawing/2014/main" id="{3DC3FF28-4F60-D1A9-E5BA-9587BA4ED093}"/>
                  </a:ext>
                </a:extLst>
              </p:cNvPr>
              <p:cNvSpPr/>
              <p:nvPr>
                <p:custDataLst>
                  <p:tags r:id="rId11"/>
                </p:custDataLst>
              </p:nvPr>
            </p:nvSpPr>
            <p:spPr>
              <a:xfrm>
                <a:off x="898135" y="3659812"/>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创造性原则</a:t>
                </a:r>
                <a:endParaRPr lang="zh-CN" altLang="en-US" b="1" dirty="0">
                  <a:solidFill>
                    <a:schemeClr val="tx1"/>
                  </a:solidFill>
                  <a:latin typeface="+mn-ea"/>
                </a:endParaRPr>
              </a:p>
            </p:txBody>
          </p:sp>
          <p:sp>
            <p:nvSpPr>
              <p:cNvPr id="22" name="Index-3">
                <a:extLst>
                  <a:ext uri="{FF2B5EF4-FFF2-40B4-BE49-F238E27FC236}">
                    <a16:creationId xmlns:a16="http://schemas.microsoft.com/office/drawing/2014/main" id="{C6ABEBD1-2AE8-908F-DBD9-009DA8364137}"/>
                  </a:ext>
                </a:extLst>
              </p:cNvPr>
              <p:cNvSpPr txBox="1"/>
              <p:nvPr>
                <p:custDataLst>
                  <p:tags r:id="rId12"/>
                </p:custDataLst>
              </p:nvPr>
            </p:nvSpPr>
            <p:spPr>
              <a:xfrm>
                <a:off x="4886690" y="3426674"/>
                <a:ext cx="841745" cy="584775"/>
              </a:xfrm>
              <a:prstGeom prst="rect">
                <a:avLst/>
              </a:prstGeom>
              <a:noFill/>
              <a:effectLst>
                <a:outerShdw blurRad="50800" dist="50800" dir="5400000" algn="ctr" rotWithShape="0">
                  <a:schemeClr val="accent3">
                    <a:alpha val="20000"/>
                  </a:schemeClr>
                </a:outerShdw>
              </a:effectLst>
            </p:spPr>
            <p:txBody>
              <a:bodyPr wrap="none" rtlCol="0">
                <a:spAutoFit/>
              </a:bodyPr>
              <a:lstStyle/>
              <a:p>
                <a:r>
                  <a:rPr lang="en-US" altLang="zh-CN" sz="3200" b="1" i="1" dirty="0">
                    <a:gradFill>
                      <a:gsLst>
                        <a:gs pos="0">
                          <a:schemeClr val="accent3">
                            <a:lumMod val="60000"/>
                            <a:lumOff val="40000"/>
                          </a:schemeClr>
                        </a:gs>
                        <a:gs pos="60000">
                          <a:schemeClr val="accent3"/>
                        </a:gs>
                      </a:gsLst>
                      <a:lin ang="2700000" scaled="0"/>
                    </a:gradFill>
                    <a:latin typeface="+mn-ea"/>
                  </a:rPr>
                  <a:t>09</a:t>
                </a:r>
                <a:endParaRPr lang="zh-CN" altLang="en-US" sz="3200" b="1" i="1" dirty="0">
                  <a:gradFill>
                    <a:gsLst>
                      <a:gs pos="0">
                        <a:schemeClr val="accent3">
                          <a:lumMod val="60000"/>
                          <a:lumOff val="40000"/>
                        </a:schemeClr>
                      </a:gs>
                      <a:gs pos="60000">
                        <a:schemeClr val="accent3"/>
                      </a:gs>
                    </a:gsLst>
                    <a:lin ang="2700000" scaled="0"/>
                  </a:gradFill>
                  <a:latin typeface="+mn-ea"/>
                </a:endParaRPr>
              </a:p>
            </p:txBody>
          </p:sp>
          <p:sp>
            <p:nvSpPr>
              <p:cNvPr id="23" name="Body-3">
                <a:extLst>
                  <a:ext uri="{FF2B5EF4-FFF2-40B4-BE49-F238E27FC236}">
                    <a16:creationId xmlns:a16="http://schemas.microsoft.com/office/drawing/2014/main" id="{8168EB46-EDBB-143F-82C9-2C1D0F87218F}"/>
                  </a:ext>
                </a:extLst>
              </p:cNvPr>
              <p:cNvSpPr txBox="1"/>
              <p:nvPr>
                <p:custDataLst>
                  <p:tags r:id="rId13"/>
                </p:custDataLst>
              </p:nvPr>
            </p:nvSpPr>
            <p:spPr>
              <a:xfrm>
                <a:off x="898136" y="4155919"/>
                <a:ext cx="4378322" cy="690189"/>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sz="1100" dirty="0">
                    <a:solidFill>
                      <a:schemeClr val="tx1"/>
                    </a:solidFill>
                  </a:rPr>
                  <a:t>创造性原则可引导教师在课程实施中发挥创新精神，不过分拘泥于国家、地方和幼儿园提供的课程方案或教材，创造性地运用周围的环境、材料等。</a:t>
                </a:r>
              </a:p>
            </p:txBody>
          </p:sp>
        </p:grpSp>
        <p:grpSp>
          <p:nvGrpSpPr>
            <p:cNvPr id="9" name="组合 8">
              <a:extLst>
                <a:ext uri="{FF2B5EF4-FFF2-40B4-BE49-F238E27FC236}">
                  <a16:creationId xmlns:a16="http://schemas.microsoft.com/office/drawing/2014/main" id="{7F23B425-81F5-DF1B-E0AF-1EE9200E72F5}"/>
                </a:ext>
              </a:extLst>
            </p:cNvPr>
            <p:cNvGrpSpPr/>
            <p:nvPr/>
          </p:nvGrpSpPr>
          <p:grpSpPr>
            <a:xfrm>
              <a:off x="6665391" y="3426674"/>
              <a:ext cx="4740449" cy="1582556"/>
              <a:chOff x="6665391" y="3426674"/>
              <a:chExt cx="4740449" cy="1582556"/>
            </a:xfrm>
          </p:grpSpPr>
          <p:sp>
            <p:nvSpPr>
              <p:cNvPr id="18" name="Title-4">
                <a:extLst>
                  <a:ext uri="{FF2B5EF4-FFF2-40B4-BE49-F238E27FC236}">
                    <a16:creationId xmlns:a16="http://schemas.microsoft.com/office/drawing/2014/main" id="{7A96EF33-DD71-A382-5FB0-57C5BE4E4BD7}"/>
                  </a:ext>
                </a:extLst>
              </p:cNvPr>
              <p:cNvSpPr/>
              <p:nvPr>
                <p:custDataLst>
                  <p:tags r:id="rId8"/>
                </p:custDataLst>
              </p:nvPr>
            </p:nvSpPr>
            <p:spPr>
              <a:xfrm>
                <a:off x="6665391" y="3659812"/>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师幼互动原则</a:t>
                </a:r>
                <a:endParaRPr lang="zh-CN" altLang="en-US" b="1" dirty="0">
                  <a:solidFill>
                    <a:schemeClr val="tx1"/>
                  </a:solidFill>
                  <a:latin typeface="+mn-ea"/>
                </a:endParaRPr>
              </a:p>
            </p:txBody>
          </p:sp>
          <p:sp>
            <p:nvSpPr>
              <p:cNvPr id="19" name="Body-4">
                <a:extLst>
                  <a:ext uri="{FF2B5EF4-FFF2-40B4-BE49-F238E27FC236}">
                    <a16:creationId xmlns:a16="http://schemas.microsoft.com/office/drawing/2014/main" id="{4F4D6890-6E4E-1DCA-4C9D-9F1956141F06}"/>
                  </a:ext>
                </a:extLst>
              </p:cNvPr>
              <p:cNvSpPr txBox="1"/>
              <p:nvPr>
                <p:custDataLst>
                  <p:tags r:id="rId9"/>
                </p:custDataLst>
              </p:nvPr>
            </p:nvSpPr>
            <p:spPr>
              <a:xfrm>
                <a:off x="6665392" y="4155919"/>
                <a:ext cx="4378323" cy="853311"/>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dirty="0">
                    <a:solidFill>
                      <a:schemeClr val="tx1"/>
                    </a:solidFill>
                  </a:rPr>
                  <a:t>该原则可指导教师在课程实施中注重与幼儿之间的相互作用、相互影响，以取得最佳的课程实施效果。</a:t>
                </a:r>
              </a:p>
            </p:txBody>
          </p:sp>
          <p:sp>
            <p:nvSpPr>
              <p:cNvPr id="20" name="Index-4">
                <a:extLst>
                  <a:ext uri="{FF2B5EF4-FFF2-40B4-BE49-F238E27FC236}">
                    <a16:creationId xmlns:a16="http://schemas.microsoft.com/office/drawing/2014/main" id="{E0FFC7BC-6838-5753-C90D-1C5E2259DEE5}"/>
                  </a:ext>
                </a:extLst>
              </p:cNvPr>
              <p:cNvSpPr txBox="1"/>
              <p:nvPr>
                <p:custDataLst>
                  <p:tags r:id="rId10"/>
                </p:custDataLst>
              </p:nvPr>
            </p:nvSpPr>
            <p:spPr>
              <a:xfrm>
                <a:off x="10653946" y="3426674"/>
                <a:ext cx="751894" cy="584775"/>
              </a:xfrm>
              <a:prstGeom prst="rect">
                <a:avLst/>
              </a:prstGeom>
              <a:noFill/>
              <a:effectLst>
                <a:outerShdw blurRad="50800" dist="50800" dir="5400000" algn="ctr" rotWithShape="0">
                  <a:schemeClr val="accent4">
                    <a:alpha val="20000"/>
                  </a:schemeClr>
                </a:outerShdw>
              </a:effectLst>
            </p:spPr>
            <p:txBody>
              <a:bodyPr wrap="none" rtlCol="0">
                <a:spAutoFit/>
              </a:bodyPr>
              <a:lstStyle/>
              <a:p>
                <a:r>
                  <a:rPr lang="en-US" altLang="zh-CN" sz="3200" b="1" i="1" dirty="0">
                    <a:gradFill>
                      <a:gsLst>
                        <a:gs pos="0">
                          <a:schemeClr val="accent4">
                            <a:lumMod val="60000"/>
                            <a:lumOff val="40000"/>
                          </a:schemeClr>
                        </a:gs>
                        <a:gs pos="60000">
                          <a:schemeClr val="accent4"/>
                        </a:gs>
                      </a:gsLst>
                      <a:lin ang="2700000" scaled="0"/>
                    </a:gradFill>
                    <a:latin typeface="+mn-ea"/>
                  </a:rPr>
                  <a:t>10</a:t>
                </a:r>
                <a:endParaRPr lang="zh-CN" altLang="en-US" sz="3200" b="1" i="1" dirty="0">
                  <a:gradFill>
                    <a:gsLst>
                      <a:gs pos="0">
                        <a:schemeClr val="accent4">
                          <a:lumMod val="60000"/>
                          <a:lumOff val="40000"/>
                        </a:schemeClr>
                      </a:gs>
                      <a:gs pos="60000">
                        <a:schemeClr val="accent4"/>
                      </a:gs>
                    </a:gsLst>
                    <a:lin ang="2700000" scaled="0"/>
                  </a:gradFill>
                  <a:latin typeface="+mn-ea"/>
                </a:endParaRPr>
              </a:p>
            </p:txBody>
          </p:sp>
        </p:grpSp>
        <p:grpSp>
          <p:nvGrpSpPr>
            <p:cNvPr id="10" name="组合 9">
              <a:extLst>
                <a:ext uri="{FF2B5EF4-FFF2-40B4-BE49-F238E27FC236}">
                  <a16:creationId xmlns:a16="http://schemas.microsoft.com/office/drawing/2014/main" id="{0BEFF3A4-7406-6D14-8750-8EA75D9094E7}"/>
                </a:ext>
              </a:extLst>
            </p:cNvPr>
            <p:cNvGrpSpPr/>
            <p:nvPr/>
          </p:nvGrpSpPr>
          <p:grpSpPr>
            <a:xfrm>
              <a:off x="898135" y="4820064"/>
              <a:ext cx="4640386" cy="1821540"/>
              <a:chOff x="898135" y="4820064"/>
              <a:chExt cx="4640386" cy="1821540"/>
            </a:xfrm>
          </p:grpSpPr>
          <p:sp>
            <p:nvSpPr>
              <p:cNvPr id="15" name="Title-5">
                <a:extLst>
                  <a:ext uri="{FF2B5EF4-FFF2-40B4-BE49-F238E27FC236}">
                    <a16:creationId xmlns:a16="http://schemas.microsoft.com/office/drawing/2014/main" id="{FC1908DB-3AD7-9C96-0CCA-1FD6CAD95FBC}"/>
                  </a:ext>
                </a:extLst>
              </p:cNvPr>
              <p:cNvSpPr/>
              <p:nvPr>
                <p:custDataLst>
                  <p:tags r:id="rId5"/>
                </p:custDataLst>
              </p:nvPr>
            </p:nvSpPr>
            <p:spPr>
              <a:xfrm>
                <a:off x="898135" y="5049043"/>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同步衔接原则</a:t>
                </a:r>
              </a:p>
            </p:txBody>
          </p:sp>
          <p:sp>
            <p:nvSpPr>
              <p:cNvPr id="16" name="Body-5">
                <a:extLst>
                  <a:ext uri="{FF2B5EF4-FFF2-40B4-BE49-F238E27FC236}">
                    <a16:creationId xmlns:a16="http://schemas.microsoft.com/office/drawing/2014/main" id="{DF7262EF-1A3E-A126-00DC-0377778BEDB5}"/>
                  </a:ext>
                </a:extLst>
              </p:cNvPr>
              <p:cNvSpPr txBox="1"/>
              <p:nvPr>
                <p:custDataLst>
                  <p:tags r:id="rId6"/>
                </p:custDataLst>
              </p:nvPr>
            </p:nvSpPr>
            <p:spPr>
              <a:xfrm>
                <a:off x="898135" y="5545150"/>
                <a:ext cx="4640385" cy="1096454"/>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sz="1100" dirty="0">
                    <a:solidFill>
                      <a:schemeClr val="tx1"/>
                    </a:solidFill>
                  </a:rPr>
                  <a:t>幼儿园和家庭有着不同的教养环境，幼儿园教育离不开家庭教育。故幼儿园课程实施的设计应凸显家园同步的特点。另外，幼儿园后接小学教育，幼儿园和小学又是不同的教育机构，入小学后幼儿会产生很多不适应，故幼儿园课程实施的设计也要同步考虑幼小衔接。</a:t>
                </a:r>
              </a:p>
            </p:txBody>
          </p:sp>
          <p:sp>
            <p:nvSpPr>
              <p:cNvPr id="17" name="Index-5">
                <a:extLst>
                  <a:ext uri="{FF2B5EF4-FFF2-40B4-BE49-F238E27FC236}">
                    <a16:creationId xmlns:a16="http://schemas.microsoft.com/office/drawing/2014/main" id="{1DE24643-29AE-87CC-E0D5-CF7BDC4EE195}"/>
                  </a:ext>
                </a:extLst>
              </p:cNvPr>
              <p:cNvSpPr txBox="1"/>
              <p:nvPr>
                <p:custDataLst>
                  <p:tags r:id="rId7"/>
                </p:custDataLst>
              </p:nvPr>
            </p:nvSpPr>
            <p:spPr>
              <a:xfrm>
                <a:off x="4886689" y="4820064"/>
                <a:ext cx="651832" cy="584775"/>
              </a:xfrm>
              <a:prstGeom prst="rect">
                <a:avLst/>
              </a:prstGeom>
              <a:noFill/>
              <a:effectLst>
                <a:outerShdw blurRad="50800" dist="50800" dir="5400000" algn="ctr" rotWithShape="0">
                  <a:schemeClr val="accent5">
                    <a:alpha val="20000"/>
                  </a:schemeClr>
                </a:outerShdw>
              </a:effectLst>
            </p:spPr>
            <p:txBody>
              <a:bodyPr wrap="none" rtlCol="0">
                <a:spAutoFit/>
              </a:bodyPr>
              <a:lstStyle/>
              <a:p>
                <a:r>
                  <a:rPr lang="en-US" altLang="zh-CN" sz="3200" b="1" i="1" dirty="0">
                    <a:gradFill>
                      <a:gsLst>
                        <a:gs pos="0">
                          <a:schemeClr val="accent5">
                            <a:lumMod val="60000"/>
                            <a:lumOff val="40000"/>
                          </a:schemeClr>
                        </a:gs>
                        <a:gs pos="60000">
                          <a:schemeClr val="accent5"/>
                        </a:gs>
                      </a:gsLst>
                      <a:lin ang="2700000" scaled="0"/>
                    </a:gradFill>
                    <a:latin typeface="+mn-ea"/>
                  </a:rPr>
                  <a:t>11</a:t>
                </a:r>
                <a:endParaRPr lang="zh-CN" altLang="en-US" sz="3200" b="1" i="1" dirty="0">
                  <a:gradFill>
                    <a:gsLst>
                      <a:gs pos="0">
                        <a:schemeClr val="accent5">
                          <a:lumMod val="60000"/>
                          <a:lumOff val="40000"/>
                        </a:schemeClr>
                      </a:gs>
                      <a:gs pos="60000">
                        <a:schemeClr val="accent5"/>
                      </a:gs>
                    </a:gsLst>
                    <a:lin ang="2700000" scaled="0"/>
                  </a:gradFill>
                  <a:latin typeface="+mn-ea"/>
                </a:endParaRPr>
              </a:p>
            </p:txBody>
          </p:sp>
        </p:grpSp>
        <p:grpSp>
          <p:nvGrpSpPr>
            <p:cNvPr id="11" name="组合 10">
              <a:extLst>
                <a:ext uri="{FF2B5EF4-FFF2-40B4-BE49-F238E27FC236}">
                  <a16:creationId xmlns:a16="http://schemas.microsoft.com/office/drawing/2014/main" id="{3F8C3377-9D56-6A9E-EF8E-C6C9CE6AC396}"/>
                </a:ext>
              </a:extLst>
            </p:cNvPr>
            <p:cNvGrpSpPr/>
            <p:nvPr/>
          </p:nvGrpSpPr>
          <p:grpSpPr>
            <a:xfrm>
              <a:off x="6665391" y="4815905"/>
              <a:ext cx="4730238" cy="1622566"/>
              <a:chOff x="6665391" y="4815905"/>
              <a:chExt cx="4730238" cy="1622566"/>
            </a:xfrm>
          </p:grpSpPr>
          <p:sp>
            <p:nvSpPr>
              <p:cNvPr id="12" name="Title-6">
                <a:extLst>
                  <a:ext uri="{FF2B5EF4-FFF2-40B4-BE49-F238E27FC236}">
                    <a16:creationId xmlns:a16="http://schemas.microsoft.com/office/drawing/2014/main" id="{AD077422-67DA-6227-0F60-8C11F503338D}"/>
                  </a:ext>
                </a:extLst>
              </p:cNvPr>
              <p:cNvSpPr/>
              <p:nvPr>
                <p:custDataLst>
                  <p:tags r:id="rId2"/>
                </p:custDataLst>
              </p:nvPr>
            </p:nvSpPr>
            <p:spPr>
              <a:xfrm>
                <a:off x="6665391" y="5049043"/>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资源开发与利用原则</a:t>
                </a:r>
                <a:endParaRPr lang="zh-CN" altLang="en-US" b="1" dirty="0">
                  <a:solidFill>
                    <a:schemeClr val="tx1"/>
                  </a:solidFill>
                  <a:latin typeface="+mn-ea"/>
                </a:endParaRPr>
              </a:p>
            </p:txBody>
          </p:sp>
          <p:sp>
            <p:nvSpPr>
              <p:cNvPr id="13" name="Body-6">
                <a:extLst>
                  <a:ext uri="{FF2B5EF4-FFF2-40B4-BE49-F238E27FC236}">
                    <a16:creationId xmlns:a16="http://schemas.microsoft.com/office/drawing/2014/main" id="{B7E6F076-D8D9-377D-023D-E3EAC77AFB98}"/>
                  </a:ext>
                </a:extLst>
              </p:cNvPr>
              <p:cNvSpPr txBox="1"/>
              <p:nvPr>
                <p:custDataLst>
                  <p:tags r:id="rId3"/>
                </p:custDataLst>
              </p:nvPr>
            </p:nvSpPr>
            <p:spPr>
              <a:xfrm>
                <a:off x="6665392" y="5545150"/>
                <a:ext cx="4378323" cy="893321"/>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sz="1100" dirty="0">
                    <a:solidFill>
                      <a:schemeClr val="tx1"/>
                    </a:solidFill>
                  </a:rPr>
                  <a:t>幼儿园课程实施的设计要凸显资源开发与利用原则，指导教师在课程实施中，立足于幼儿园、社区和地区的有利条件，发现身边潜在的、可利用的资源，发挥其为幼儿园课程实施服务的教育价值。</a:t>
                </a:r>
              </a:p>
            </p:txBody>
          </p:sp>
          <p:sp>
            <p:nvSpPr>
              <p:cNvPr id="14" name="Index-6">
                <a:extLst>
                  <a:ext uri="{FF2B5EF4-FFF2-40B4-BE49-F238E27FC236}">
                    <a16:creationId xmlns:a16="http://schemas.microsoft.com/office/drawing/2014/main" id="{96D1FEF7-2893-E5E0-ADB3-6B053FA276C4}"/>
                  </a:ext>
                </a:extLst>
              </p:cNvPr>
              <p:cNvSpPr txBox="1"/>
              <p:nvPr>
                <p:custDataLst>
                  <p:tags r:id="rId4"/>
                </p:custDataLst>
              </p:nvPr>
            </p:nvSpPr>
            <p:spPr>
              <a:xfrm>
                <a:off x="10653946" y="4815905"/>
                <a:ext cx="741683" cy="584775"/>
              </a:xfrm>
              <a:prstGeom prst="rect">
                <a:avLst/>
              </a:prstGeom>
              <a:noFill/>
              <a:effectLst>
                <a:outerShdw blurRad="50800" dist="50800" dir="5400000" algn="ctr" rotWithShape="0">
                  <a:schemeClr val="accent2">
                    <a:alpha val="20000"/>
                  </a:schemeClr>
                </a:outerShdw>
              </a:effectLst>
            </p:spPr>
            <p:txBody>
              <a:bodyPr wrap="none" rtlCol="0">
                <a:spAutoFit/>
              </a:bodyPr>
              <a:lstStyle/>
              <a:p>
                <a:r>
                  <a:rPr lang="en-US" altLang="zh-CN" sz="3200" b="1" i="1" dirty="0">
                    <a:gradFill>
                      <a:gsLst>
                        <a:gs pos="0">
                          <a:schemeClr val="accent6">
                            <a:lumMod val="60000"/>
                            <a:lumOff val="40000"/>
                          </a:schemeClr>
                        </a:gs>
                        <a:gs pos="60000">
                          <a:schemeClr val="accent6"/>
                        </a:gs>
                      </a:gsLst>
                      <a:lin ang="2700000" scaled="0"/>
                    </a:gradFill>
                    <a:latin typeface="+mn-ea"/>
                  </a:rPr>
                  <a:t>12</a:t>
                </a:r>
                <a:endParaRPr lang="zh-CN" altLang="en-US" sz="3200" b="1" i="1" dirty="0">
                  <a:gradFill>
                    <a:gsLst>
                      <a:gs pos="0">
                        <a:schemeClr val="accent6">
                          <a:lumMod val="60000"/>
                          <a:lumOff val="40000"/>
                        </a:schemeClr>
                      </a:gs>
                      <a:gs pos="60000">
                        <a:schemeClr val="accent6"/>
                      </a:gs>
                    </a:gsLst>
                    <a:lin ang="2700000" scaled="0"/>
                  </a:gradFill>
                  <a:latin typeface="+mn-ea"/>
                </a:endParaRPr>
              </a:p>
            </p:txBody>
          </p:sp>
        </p:grpSp>
      </p:grpSp>
    </p:spTree>
    <p:extLst>
      <p:ext uri="{BB962C8B-B14F-4D97-AF65-F5344CB8AC3E}">
        <p14:creationId xmlns:p14="http://schemas.microsoft.com/office/powerpoint/2010/main" val="18149502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5447A4-9479-E6A1-3E96-FCD19898787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57BD255-503A-A7D5-8214-C0718A158482}"/>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6651F875-01AC-E870-2D45-38E225A393B0}"/>
              </a:ext>
            </a:extLst>
          </p:cNvPr>
          <p:cNvSpPr txBox="1"/>
          <p:nvPr/>
        </p:nvSpPr>
        <p:spPr>
          <a:xfrm>
            <a:off x="863946" y="1270000"/>
            <a:ext cx="7978396" cy="523220"/>
          </a:xfrm>
          <a:prstGeom prst="rect">
            <a:avLst/>
          </a:prstGeom>
          <a:noFill/>
        </p:spPr>
        <p:txBody>
          <a:bodyPr wrap="square" rtlCol="0">
            <a:spAutoFit/>
          </a:bodyPr>
          <a:lstStyle/>
          <a:p>
            <a:r>
              <a:rPr lang="zh-CN" altLang="en-US" sz="2800" dirty="0"/>
              <a:t>四、 幼儿园课程评价的设计</a:t>
            </a:r>
            <a:endParaRPr lang="en-US" altLang="zh-CN" sz="2800" dirty="0"/>
          </a:p>
        </p:txBody>
      </p:sp>
      <p:sp>
        <p:nvSpPr>
          <p:cNvPr id="5" name="文本框 4">
            <a:extLst>
              <a:ext uri="{FF2B5EF4-FFF2-40B4-BE49-F238E27FC236}">
                <a16:creationId xmlns:a16="http://schemas.microsoft.com/office/drawing/2014/main" id="{EE848F63-954F-8C4C-8216-E5BF2B60A814}"/>
              </a:ext>
            </a:extLst>
          </p:cNvPr>
          <p:cNvSpPr txBox="1"/>
          <p:nvPr/>
        </p:nvSpPr>
        <p:spPr>
          <a:xfrm>
            <a:off x="677335" y="2590800"/>
            <a:ext cx="9051384" cy="2246769"/>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评价是幼儿园课程改革的“最后一公里”，是摇动课程改革的“尾巴”。在中国式学前教育现代化的建设中，课程评价的现代化对于课程整体的现代化至关重要。课程评价是不可或缺的课程要素，同时，又左右着其他课程要素的价值取向，引领着幼儿园课程高质量的实践，因此，幼儿园课程评价的设计是幼儿园课程设计的重要构成。幼儿园课程评价的设计主要是对幼儿园课程方案、课程实施及课程实施效果如何进行分析和价值判断的预先规划，以科学有效地诊断和优化幼儿园课程，促进幼儿的全面和谐发展和教师的专业发展。</a:t>
            </a:r>
          </a:p>
        </p:txBody>
      </p:sp>
    </p:spTree>
    <p:extLst>
      <p:ext uri="{BB962C8B-B14F-4D97-AF65-F5344CB8AC3E}">
        <p14:creationId xmlns:p14="http://schemas.microsoft.com/office/powerpoint/2010/main" val="3163705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22E250-BE83-D59A-F5DC-BA70651650A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1693E9E-FEB1-5411-2FCB-D3F893FFDC63}"/>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72D34FD3-0918-6E77-5FD8-C3E65DE9CD5A}"/>
              </a:ext>
            </a:extLst>
          </p:cNvPr>
          <p:cNvSpPr txBox="1"/>
          <p:nvPr/>
        </p:nvSpPr>
        <p:spPr>
          <a:xfrm>
            <a:off x="863946" y="1270000"/>
            <a:ext cx="7978396" cy="954107"/>
          </a:xfrm>
          <a:prstGeom prst="rect">
            <a:avLst/>
          </a:prstGeom>
          <a:noFill/>
        </p:spPr>
        <p:txBody>
          <a:bodyPr wrap="square" rtlCol="0">
            <a:spAutoFit/>
          </a:bodyPr>
          <a:lstStyle/>
          <a:p>
            <a:r>
              <a:rPr lang="zh-CN" altLang="en-US" sz="2800" dirty="0"/>
              <a:t>四、 幼儿园课程评价的设计</a:t>
            </a:r>
            <a:endParaRPr lang="en-US" altLang="zh-CN" sz="2800" dirty="0"/>
          </a:p>
          <a:p>
            <a:r>
              <a:rPr lang="zh-CN" altLang="en-US" sz="2800" dirty="0"/>
              <a:t>（一） 幼儿园课程评价设计的过程</a:t>
            </a:r>
            <a:endParaRPr lang="en-US" altLang="zh-CN" sz="2800" dirty="0"/>
          </a:p>
        </p:txBody>
      </p:sp>
      <p:sp>
        <p:nvSpPr>
          <p:cNvPr id="5" name="文本框 4">
            <a:extLst>
              <a:ext uri="{FF2B5EF4-FFF2-40B4-BE49-F238E27FC236}">
                <a16:creationId xmlns:a16="http://schemas.microsoft.com/office/drawing/2014/main" id="{9360DF6C-6BAD-3217-263A-678898E252C2}"/>
              </a:ext>
            </a:extLst>
          </p:cNvPr>
          <p:cNvSpPr txBox="1"/>
          <p:nvPr/>
        </p:nvSpPr>
        <p:spPr>
          <a:xfrm>
            <a:off x="677335" y="2590800"/>
            <a:ext cx="9051384" cy="3477875"/>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幼儿园课程评价是指在一定的价值取向引导下，评价者运用多种方法和手段，通过系统地收集和分析幼儿园课程方案、实施过程以及结果等，科学地判断幼儿园课程的价值和效益的活动。幼儿园课程评价的设计，主要涉及国家、地方和园级层面，其设计过程也是一个自上而下、不断细化和具体化的过程。</a:t>
            </a:r>
          </a:p>
          <a:p>
            <a:r>
              <a:rPr lang="zh-CN" altLang="en-US" sz="2000" dirty="0">
                <a:latin typeface="华文中宋" panose="02010600040101010101" pitchFamily="2" charset="-122"/>
                <a:ea typeface="华文中宋" panose="02010600040101010101" pitchFamily="2" charset="-122"/>
              </a:rPr>
              <a:t>      首先，国家、地方层面制定出幼儿园课程评价开展的总体意见，引领和指导课程评价的总体价值取向、标准、内容、类型、方法等，一般呈现在教育纲要、课程指南等文件中。</a:t>
            </a:r>
          </a:p>
          <a:p>
            <a:r>
              <a:rPr lang="zh-CN" altLang="en-US" sz="2000" dirty="0">
                <a:latin typeface="华文中宋" panose="02010600040101010101" pitchFamily="2" charset="-122"/>
                <a:ea typeface="华文中宋" panose="02010600040101010101" pitchFamily="2" charset="-122"/>
              </a:rPr>
              <a:t>      其次，园级层面的幼儿园课程评价需要从国家、地方课程评价的总体意见出发，基于园本课程目标、内容组织与开展具体的课程评价，以指导本园教师进行科学有效的班级课程评价工作。园级层面的课程评价内容一般呈现在一所幼儿园的课程实施方案中。</a:t>
            </a:r>
          </a:p>
        </p:txBody>
      </p:sp>
    </p:spTree>
    <p:extLst>
      <p:ext uri="{BB962C8B-B14F-4D97-AF65-F5344CB8AC3E}">
        <p14:creationId xmlns:p14="http://schemas.microsoft.com/office/powerpoint/2010/main" val="10252255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98E29-EC90-C1FD-1FA3-DCC1A6E8A74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6920099-B5C0-BCC7-9106-947DFA0E4145}"/>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4935D350-762B-C8EC-B75A-70D1C065EA6C}"/>
              </a:ext>
            </a:extLst>
          </p:cNvPr>
          <p:cNvSpPr txBox="1"/>
          <p:nvPr/>
        </p:nvSpPr>
        <p:spPr>
          <a:xfrm>
            <a:off x="863946" y="1270000"/>
            <a:ext cx="7978396" cy="954107"/>
          </a:xfrm>
          <a:prstGeom prst="rect">
            <a:avLst/>
          </a:prstGeom>
          <a:noFill/>
        </p:spPr>
        <p:txBody>
          <a:bodyPr wrap="square" rtlCol="0">
            <a:spAutoFit/>
          </a:bodyPr>
          <a:lstStyle/>
          <a:p>
            <a:r>
              <a:rPr lang="zh-CN" altLang="en-US" sz="2800" dirty="0"/>
              <a:t>四、 幼儿园课程评价的设计</a:t>
            </a:r>
            <a:endParaRPr lang="en-US" altLang="zh-CN" sz="2800" dirty="0"/>
          </a:p>
          <a:p>
            <a:r>
              <a:rPr lang="zh-CN" altLang="en-US" sz="2800" dirty="0"/>
              <a:t>（二） 幼儿园课程评价设计的内容</a:t>
            </a:r>
            <a:endParaRPr lang="en-US" altLang="zh-CN" sz="2800" dirty="0"/>
          </a:p>
        </p:txBody>
      </p:sp>
      <p:sp>
        <p:nvSpPr>
          <p:cNvPr id="5" name="文本框 4">
            <a:extLst>
              <a:ext uri="{FF2B5EF4-FFF2-40B4-BE49-F238E27FC236}">
                <a16:creationId xmlns:a16="http://schemas.microsoft.com/office/drawing/2014/main" id="{1AB079B7-3CE3-B393-4464-0F8F7DD6C5C1}"/>
              </a:ext>
            </a:extLst>
          </p:cNvPr>
          <p:cNvSpPr txBox="1"/>
          <p:nvPr/>
        </p:nvSpPr>
        <p:spPr>
          <a:xfrm>
            <a:off x="677335" y="2590800"/>
            <a:ext cx="9051384" cy="4401205"/>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一般而言，国家、地方层面和园级层面的幼儿园课程评价设计，其内容包括课程评价的理念、原则、标准和指标、类型、方法等方面。</a:t>
            </a:r>
            <a:endParaRPr lang="en-US" altLang="zh-CN" sz="2000" dirty="0">
              <a:latin typeface="华文中宋" panose="02010600040101010101" pitchFamily="2" charset="-122"/>
              <a:ea typeface="华文中宋" panose="02010600040101010101" pitchFamily="2" charset="-122"/>
            </a:endParaRPr>
          </a:p>
          <a:p>
            <a:endParaRPr lang="en-US" altLang="zh-CN" sz="2000" dirty="0">
              <a:latin typeface="华文中宋" panose="02010600040101010101" pitchFamily="2" charset="-122"/>
              <a:ea typeface="华文中宋" panose="02010600040101010101" pitchFamily="2" charset="-122"/>
            </a:endParaRPr>
          </a:p>
          <a:p>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幼儿园课程评价的理念</a:t>
            </a:r>
          </a:p>
          <a:p>
            <a:r>
              <a:rPr lang="zh-CN" altLang="en-US" sz="2000" dirty="0">
                <a:latin typeface="华文中宋" panose="02010600040101010101" pitchFamily="2" charset="-122"/>
                <a:ea typeface="华文中宋" panose="02010600040101010101" pitchFamily="2" charset="-122"/>
              </a:rPr>
              <a:t>      幼儿园课程评价的理念，即幼儿园课程评价追求的价值取向，是幼儿园课程评价工作的核心，也是幼儿园课程评价设计的首要内容。评价要把价值放在第一位。</a:t>
            </a:r>
            <a:endParaRPr lang="en-US" altLang="zh-CN" sz="2000" dirty="0">
              <a:latin typeface="华文中宋" panose="02010600040101010101" pitchFamily="2" charset="-122"/>
              <a:ea typeface="华文中宋" panose="02010600040101010101" pitchFamily="2" charset="-122"/>
            </a:endParaRPr>
          </a:p>
          <a:p>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幼儿园课程评价的设计原则</a:t>
            </a:r>
            <a:endParaRPr lang="en-US" altLang="zh-CN" sz="2000" b="1" dirty="0">
              <a:latin typeface="华文中宋" panose="02010600040101010101" pitchFamily="2" charset="-122"/>
              <a:ea typeface="华文中宋" panose="02010600040101010101" pitchFamily="2" charset="-122"/>
            </a:endParaRPr>
          </a:p>
          <a:p>
            <a:r>
              <a:rPr lang="zh-CN" altLang="en-US" sz="2000" dirty="0">
                <a:latin typeface="华文中宋" panose="02010600040101010101" pitchFamily="2" charset="-122"/>
                <a:ea typeface="华文中宋" panose="02010600040101010101" pitchFamily="2" charset="-122"/>
              </a:rPr>
              <a:t>      幼儿园课程评价的设计内容，还包括课程评价的原则。根据课程评价的理念，明确课程评价的原则，以指导幼儿园管理者协同教师进行科学、有效的课程评价。设计课程评价原则时，可考虑以下方面。</a:t>
            </a:r>
          </a:p>
          <a:p>
            <a:r>
              <a:rPr lang="zh-CN" altLang="en-US" sz="2000" dirty="0">
                <a:latin typeface="华文中宋" panose="02010600040101010101" pitchFamily="2" charset="-122"/>
                <a:ea typeface="华文中宋" panose="02010600040101010101" pitchFamily="2" charset="-122"/>
              </a:rPr>
              <a:t>（</a:t>
            </a:r>
            <a:r>
              <a:rPr lang="en-US" altLang="zh-CN" sz="2000" dirty="0">
                <a:latin typeface="华文中宋" panose="02010600040101010101" pitchFamily="2" charset="-122"/>
                <a:ea typeface="华文中宋" panose="02010600040101010101" pitchFamily="2" charset="-122"/>
              </a:rPr>
              <a:t>1</a:t>
            </a:r>
            <a:r>
              <a:rPr lang="zh-CN" altLang="en-US" sz="2000" dirty="0">
                <a:latin typeface="华文中宋" panose="02010600040101010101" pitchFamily="2" charset="-122"/>
                <a:ea typeface="华文中宋" panose="02010600040101010101" pitchFamily="2" charset="-122"/>
              </a:rPr>
              <a:t>）发展性原则；  （</a:t>
            </a:r>
            <a:r>
              <a:rPr lang="en-US" altLang="zh-CN" sz="2000" dirty="0">
                <a:latin typeface="华文中宋" panose="02010600040101010101" pitchFamily="2" charset="-122"/>
                <a:ea typeface="华文中宋" panose="02010600040101010101" pitchFamily="2" charset="-122"/>
              </a:rPr>
              <a:t>2</a:t>
            </a:r>
            <a:r>
              <a:rPr lang="zh-CN" altLang="en-US" sz="2000" dirty="0">
                <a:latin typeface="华文中宋" panose="02010600040101010101" pitchFamily="2" charset="-122"/>
                <a:ea typeface="华文中宋" panose="02010600040101010101" pitchFamily="2" charset="-122"/>
              </a:rPr>
              <a:t>）主体多元原则；（</a:t>
            </a:r>
            <a:r>
              <a:rPr lang="en-US" altLang="zh-CN" sz="2000" dirty="0">
                <a:latin typeface="华文中宋" panose="02010600040101010101" pitchFamily="2" charset="-122"/>
                <a:ea typeface="华文中宋" panose="02010600040101010101" pitchFamily="2" charset="-122"/>
              </a:rPr>
              <a:t>3</a:t>
            </a:r>
            <a:r>
              <a:rPr lang="zh-CN" altLang="en-US" sz="2000" dirty="0">
                <a:latin typeface="华文中宋" panose="02010600040101010101" pitchFamily="2" charset="-122"/>
                <a:ea typeface="华文中宋" panose="02010600040101010101" pitchFamily="2" charset="-122"/>
              </a:rPr>
              <a:t>）自评为主原则；</a:t>
            </a:r>
            <a:endParaRPr lang="en-US" altLang="zh-CN" sz="2000" dirty="0">
              <a:latin typeface="华文中宋" panose="02010600040101010101" pitchFamily="2" charset="-122"/>
              <a:ea typeface="华文中宋" panose="02010600040101010101" pitchFamily="2" charset="-122"/>
            </a:endParaRPr>
          </a:p>
          <a:p>
            <a:r>
              <a:rPr lang="zh-CN" altLang="en-US" sz="2000" dirty="0">
                <a:latin typeface="华文中宋" panose="02010600040101010101" pitchFamily="2" charset="-122"/>
                <a:ea typeface="华文中宋" panose="02010600040101010101" pitchFamily="2" charset="-122"/>
              </a:rPr>
              <a:t>（</a:t>
            </a:r>
            <a:r>
              <a:rPr lang="en-US" altLang="zh-CN" sz="2000" dirty="0">
                <a:latin typeface="华文中宋" panose="02010600040101010101" pitchFamily="2" charset="-122"/>
                <a:ea typeface="华文中宋" panose="02010600040101010101" pitchFamily="2" charset="-122"/>
              </a:rPr>
              <a:t>4</a:t>
            </a:r>
            <a:r>
              <a:rPr lang="zh-CN" altLang="en-US" sz="2000" dirty="0">
                <a:latin typeface="华文中宋" panose="02010600040101010101" pitchFamily="2" charset="-122"/>
                <a:ea typeface="华文中宋" panose="02010600040101010101" pitchFamily="2" charset="-122"/>
              </a:rPr>
              <a:t>）过程性原则；  （</a:t>
            </a:r>
            <a:r>
              <a:rPr lang="en-US" altLang="zh-CN" sz="2000" dirty="0">
                <a:latin typeface="华文中宋" panose="02010600040101010101" pitchFamily="2" charset="-122"/>
                <a:ea typeface="华文中宋" panose="02010600040101010101" pitchFamily="2" charset="-122"/>
              </a:rPr>
              <a:t>5</a:t>
            </a:r>
            <a:r>
              <a:rPr lang="zh-CN" altLang="en-US" sz="2000" dirty="0">
                <a:latin typeface="华文中宋" panose="02010600040101010101" pitchFamily="2" charset="-122"/>
                <a:ea typeface="华文中宋" panose="02010600040101010101" pitchFamily="2" charset="-122"/>
              </a:rPr>
              <a:t>）多样性原则；   （</a:t>
            </a:r>
            <a:r>
              <a:rPr lang="en-US" altLang="zh-CN" sz="2000" dirty="0">
                <a:latin typeface="华文中宋" panose="02010600040101010101" pitchFamily="2" charset="-122"/>
                <a:ea typeface="华文中宋" panose="02010600040101010101" pitchFamily="2" charset="-122"/>
              </a:rPr>
              <a:t>6</a:t>
            </a:r>
            <a:r>
              <a:rPr lang="zh-CN" altLang="en-US" sz="2000" dirty="0">
                <a:latin typeface="华文中宋" panose="02010600040101010101" pitchFamily="2" charset="-122"/>
                <a:ea typeface="华文中宋" panose="02010600040101010101" pitchFamily="2" charset="-122"/>
              </a:rPr>
              <a:t>）全面性原则。</a:t>
            </a:r>
          </a:p>
          <a:p>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1934357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514502-49F5-D063-1C7B-750507F330F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3B58F57-0736-1F7C-10E5-C19AF73486EB}"/>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7FBB27BC-1D1B-7A22-1063-C5B58D8AEA36}"/>
              </a:ext>
            </a:extLst>
          </p:cNvPr>
          <p:cNvSpPr txBox="1"/>
          <p:nvPr/>
        </p:nvSpPr>
        <p:spPr>
          <a:xfrm>
            <a:off x="863946" y="1270000"/>
            <a:ext cx="7978396" cy="954107"/>
          </a:xfrm>
          <a:prstGeom prst="rect">
            <a:avLst/>
          </a:prstGeom>
          <a:noFill/>
        </p:spPr>
        <p:txBody>
          <a:bodyPr wrap="square" rtlCol="0">
            <a:spAutoFit/>
          </a:bodyPr>
          <a:lstStyle/>
          <a:p>
            <a:r>
              <a:rPr lang="zh-CN" altLang="en-US" sz="2800" dirty="0"/>
              <a:t>四、 幼儿园课程评价的设计</a:t>
            </a:r>
            <a:endParaRPr lang="en-US" altLang="zh-CN" sz="2800" dirty="0"/>
          </a:p>
          <a:p>
            <a:r>
              <a:rPr lang="zh-CN" altLang="en-US" sz="2800" dirty="0"/>
              <a:t>（二） 幼儿园课程评价设计的内容</a:t>
            </a:r>
            <a:endParaRPr lang="en-US" altLang="zh-CN" sz="2800" dirty="0"/>
          </a:p>
        </p:txBody>
      </p:sp>
      <p:sp>
        <p:nvSpPr>
          <p:cNvPr id="5" name="文本框 4">
            <a:extLst>
              <a:ext uri="{FF2B5EF4-FFF2-40B4-BE49-F238E27FC236}">
                <a16:creationId xmlns:a16="http://schemas.microsoft.com/office/drawing/2014/main" id="{E87ED826-8839-E269-442D-2A28851B952A}"/>
              </a:ext>
            </a:extLst>
          </p:cNvPr>
          <p:cNvSpPr txBox="1"/>
          <p:nvPr/>
        </p:nvSpPr>
        <p:spPr>
          <a:xfrm>
            <a:off x="677335" y="2590800"/>
            <a:ext cx="9051384" cy="4647426"/>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一般而言，国家、地方层面和园级层面的幼儿园课程评价设计，其内容包括课程评价的理念、原则、标准和指标、类型、方法等方面。</a:t>
            </a:r>
            <a:endParaRPr lang="en-US" altLang="zh-CN" sz="2000" dirty="0">
              <a:latin typeface="华文中宋" panose="02010600040101010101" pitchFamily="2" charset="-122"/>
              <a:ea typeface="华文中宋" panose="02010600040101010101" pitchFamily="2" charset="-122"/>
            </a:endParaRPr>
          </a:p>
          <a:p>
            <a:endParaRPr lang="en-US" altLang="zh-CN" sz="2000"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幼儿园课程评价的标准和指标</a:t>
            </a:r>
          </a:p>
          <a:p>
            <a:r>
              <a:rPr lang="zh-CN" altLang="en-US" dirty="0">
                <a:latin typeface="华文中宋" panose="02010600040101010101" pitchFamily="2" charset="-122"/>
                <a:ea typeface="华文中宋" panose="02010600040101010101" pitchFamily="2" charset="-122"/>
              </a:rPr>
              <a:t>      幼儿园课程评价的开展依据的是评价标准和指标。合理的幼儿园课程评价标准和指标，将直接确保幼儿园课程评价的科学有序。</a:t>
            </a:r>
            <a:endParaRPr lang="en-US" altLang="zh-CN"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）幼儿园课程评价标准；（</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）幼儿园课程评价指标；（</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）幼儿园课程评价的指标体系；（</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）幼儿园课程评价内容与指标。</a:t>
            </a:r>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4. </a:t>
            </a:r>
            <a:r>
              <a:rPr lang="zh-CN" altLang="en-US" b="1" dirty="0">
                <a:latin typeface="华文中宋" panose="02010600040101010101" pitchFamily="2" charset="-122"/>
                <a:ea typeface="华文中宋" panose="02010600040101010101" pitchFamily="2" charset="-122"/>
              </a:rPr>
              <a:t>幼儿园课程评价的类型</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依据不同的标准，课程评价可以有多种不同的分类。根据评价的作用和性质，幼儿园课程评价可分为形成性评价和终结性评价；根据评价的方法，幼儿园课程评价可分为量化评价和质性评价；根据评价关注的焦点，课程评价可分为内部评价和外部评价。在对幼儿园课程评价类型的设计中，要紧密结合评价理念和原则。</a:t>
            </a:r>
          </a:p>
          <a:p>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）形成性评价为主，终结性评价为辅；（</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）质性评价为主，量化评价为辅；（</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）内部评价为主，外部评价为辅。</a:t>
            </a:r>
          </a:p>
          <a:p>
            <a:endParaRPr lang="en-US" altLang="zh-CN"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41043737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A2E502-7F59-8C5F-7722-96B31BE2862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9F6CC71-103B-3968-677E-4640EC051D82}"/>
              </a:ext>
            </a:extLst>
          </p:cNvPr>
          <p:cNvSpPr>
            <a:spLocks noGrp="1"/>
          </p:cNvSpPr>
          <p:nvPr>
            <p:ph type="title"/>
          </p:nvPr>
        </p:nvSpPr>
        <p:spPr/>
        <p:txBody>
          <a:bodyPr/>
          <a:lstStyle/>
          <a:p>
            <a:r>
              <a:rPr lang="zh-CN" altLang="en-US" dirty="0"/>
              <a:t>第二节  幼儿园课程设计的内容构成</a:t>
            </a:r>
          </a:p>
        </p:txBody>
      </p:sp>
      <p:sp>
        <p:nvSpPr>
          <p:cNvPr id="4" name="文本框 3">
            <a:extLst>
              <a:ext uri="{FF2B5EF4-FFF2-40B4-BE49-F238E27FC236}">
                <a16:creationId xmlns:a16="http://schemas.microsoft.com/office/drawing/2014/main" id="{9CCC7970-96DD-3E10-3C25-7E5DB62148CF}"/>
              </a:ext>
            </a:extLst>
          </p:cNvPr>
          <p:cNvSpPr txBox="1"/>
          <p:nvPr/>
        </p:nvSpPr>
        <p:spPr>
          <a:xfrm>
            <a:off x="863946" y="1270000"/>
            <a:ext cx="7978396" cy="954107"/>
          </a:xfrm>
          <a:prstGeom prst="rect">
            <a:avLst/>
          </a:prstGeom>
          <a:noFill/>
        </p:spPr>
        <p:txBody>
          <a:bodyPr wrap="square" rtlCol="0">
            <a:spAutoFit/>
          </a:bodyPr>
          <a:lstStyle/>
          <a:p>
            <a:r>
              <a:rPr lang="zh-CN" altLang="en-US" sz="2800" dirty="0"/>
              <a:t>四、 幼儿园课程评价的设计</a:t>
            </a:r>
            <a:endParaRPr lang="en-US" altLang="zh-CN" sz="2800" dirty="0"/>
          </a:p>
          <a:p>
            <a:r>
              <a:rPr lang="zh-CN" altLang="en-US" sz="2800" dirty="0"/>
              <a:t>（二） 幼儿园课程评价设计的内容</a:t>
            </a:r>
            <a:endParaRPr lang="en-US" altLang="zh-CN" sz="2800" dirty="0"/>
          </a:p>
        </p:txBody>
      </p:sp>
      <p:sp>
        <p:nvSpPr>
          <p:cNvPr id="5" name="文本框 4">
            <a:extLst>
              <a:ext uri="{FF2B5EF4-FFF2-40B4-BE49-F238E27FC236}">
                <a16:creationId xmlns:a16="http://schemas.microsoft.com/office/drawing/2014/main" id="{E00A9F61-0CDC-9BF3-5800-D1246F5C4A16}"/>
              </a:ext>
            </a:extLst>
          </p:cNvPr>
          <p:cNvSpPr txBox="1"/>
          <p:nvPr/>
        </p:nvSpPr>
        <p:spPr>
          <a:xfrm>
            <a:off x="677335" y="2590800"/>
            <a:ext cx="9051384" cy="3477875"/>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一般而言，国家、地方层面和园级层面的幼儿园课程评价设计，其内容包括课程评价的理念、原则、标准和指标、类型、方法等方面。</a:t>
            </a:r>
            <a:endParaRPr lang="en-US" altLang="zh-CN" sz="2000" dirty="0">
              <a:latin typeface="华文中宋" panose="02010600040101010101" pitchFamily="2" charset="-122"/>
              <a:ea typeface="华文中宋" panose="02010600040101010101" pitchFamily="2" charset="-122"/>
            </a:endParaRPr>
          </a:p>
          <a:p>
            <a:endParaRPr lang="en-US" altLang="zh-CN" sz="2000" dirty="0">
              <a:latin typeface="华文中宋" panose="02010600040101010101" pitchFamily="2" charset="-122"/>
              <a:ea typeface="华文中宋" panose="02010600040101010101" pitchFamily="2" charset="-122"/>
            </a:endParaRPr>
          </a:p>
          <a:p>
            <a:r>
              <a:rPr lang="en-US" altLang="zh-CN" sz="2000" b="1" dirty="0">
                <a:latin typeface="华文中宋" panose="02010600040101010101" pitchFamily="2" charset="-122"/>
                <a:ea typeface="华文中宋" panose="02010600040101010101" pitchFamily="2" charset="-122"/>
              </a:rPr>
              <a:t>5. </a:t>
            </a:r>
            <a:r>
              <a:rPr lang="zh-CN" altLang="en-US" sz="2000" b="1" dirty="0">
                <a:latin typeface="华文中宋" panose="02010600040101010101" pitchFamily="2" charset="-122"/>
                <a:ea typeface="华文中宋" panose="02010600040101010101" pitchFamily="2" charset="-122"/>
              </a:rPr>
              <a:t>幼儿园课程评价的方法</a:t>
            </a:r>
          </a:p>
          <a:p>
            <a:r>
              <a:rPr lang="zh-CN" altLang="en-US" sz="2000" dirty="0">
                <a:latin typeface="华文中宋" panose="02010600040101010101" pitchFamily="2" charset="-122"/>
                <a:ea typeface="华文中宋" panose="02010600040101010101" pitchFamily="2" charset="-122"/>
              </a:rPr>
              <a:t>      幼儿园课程评价对象涉及课程方案、课程实施过程及课程实施效果等方面，十分广泛，因此，评价方法也应是多元的。在幼儿园课程评价对象中，对课程实施效果</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幼儿发展的评价，涉及的指标内容较多，难度较高，故评价方法最为多样，因此为避免重复阐述，此处主要介绍幼儿发展评价方法的设计，评价者了解后可以在对课程方案及实施的评价中触类旁通、迁移运用。</a:t>
            </a:r>
            <a:endParaRPr lang="en-US" altLang="zh-CN" sz="2000" dirty="0">
              <a:latin typeface="华文中宋" panose="02010600040101010101" pitchFamily="2" charset="-122"/>
              <a:ea typeface="华文中宋" panose="02010600040101010101" pitchFamily="2" charset="-122"/>
            </a:endParaRPr>
          </a:p>
          <a:p>
            <a:r>
              <a:rPr lang="zh-CN" altLang="en-US" sz="2000" dirty="0">
                <a:latin typeface="华文中宋" panose="02010600040101010101" pitchFamily="2" charset="-122"/>
                <a:ea typeface="华文中宋" panose="02010600040101010101" pitchFamily="2" charset="-122"/>
              </a:rPr>
              <a:t>（</a:t>
            </a:r>
            <a:r>
              <a:rPr lang="en-US" altLang="zh-CN" sz="2000" dirty="0">
                <a:latin typeface="华文中宋" panose="02010600040101010101" pitchFamily="2" charset="-122"/>
                <a:ea typeface="华文中宋" panose="02010600040101010101" pitchFamily="2" charset="-122"/>
              </a:rPr>
              <a:t>1</a:t>
            </a:r>
            <a:r>
              <a:rPr lang="zh-CN" altLang="en-US" sz="2000" dirty="0">
                <a:latin typeface="华文中宋" panose="02010600040101010101" pitchFamily="2" charset="-122"/>
                <a:ea typeface="华文中宋" panose="02010600040101010101" pitchFamily="2" charset="-122"/>
              </a:rPr>
              <a:t>）观察法；（</a:t>
            </a:r>
            <a:r>
              <a:rPr lang="en-US" altLang="zh-CN" sz="2000" dirty="0">
                <a:latin typeface="华文中宋" panose="02010600040101010101" pitchFamily="2" charset="-122"/>
                <a:ea typeface="华文中宋" panose="02010600040101010101" pitchFamily="2" charset="-122"/>
              </a:rPr>
              <a:t>2</a:t>
            </a:r>
            <a:r>
              <a:rPr lang="zh-CN" altLang="en-US" sz="2000" dirty="0">
                <a:latin typeface="华文中宋" panose="02010600040101010101" pitchFamily="2" charset="-122"/>
                <a:ea typeface="华文中宋" panose="02010600040101010101" pitchFamily="2" charset="-122"/>
              </a:rPr>
              <a:t>）访谈法；（</a:t>
            </a:r>
            <a:r>
              <a:rPr lang="en-US" altLang="zh-CN" sz="2000" dirty="0">
                <a:latin typeface="华文中宋" panose="02010600040101010101" pitchFamily="2" charset="-122"/>
                <a:ea typeface="华文中宋" panose="02010600040101010101" pitchFamily="2" charset="-122"/>
              </a:rPr>
              <a:t>3</a:t>
            </a:r>
            <a:r>
              <a:rPr lang="zh-CN" altLang="en-US" sz="2000" dirty="0">
                <a:latin typeface="华文中宋" panose="02010600040101010101" pitchFamily="2" charset="-122"/>
                <a:ea typeface="华文中宋" panose="02010600040101010101" pitchFamily="2" charset="-122"/>
              </a:rPr>
              <a:t>）表现评估法；（</a:t>
            </a:r>
            <a:r>
              <a:rPr lang="en-US" altLang="zh-CN" sz="2000" dirty="0">
                <a:latin typeface="华文中宋" panose="02010600040101010101" pitchFamily="2" charset="-122"/>
                <a:ea typeface="华文中宋" panose="02010600040101010101" pitchFamily="2" charset="-122"/>
              </a:rPr>
              <a:t>4</a:t>
            </a:r>
            <a:r>
              <a:rPr lang="zh-CN" altLang="en-US" sz="2000" dirty="0">
                <a:latin typeface="华文中宋" panose="02010600040101010101" pitchFamily="2" charset="-122"/>
                <a:ea typeface="华文中宋" panose="02010600040101010101" pitchFamily="2" charset="-122"/>
              </a:rPr>
              <a:t>）测试法；（</a:t>
            </a:r>
            <a:r>
              <a:rPr lang="en-US" altLang="zh-CN" sz="2000" dirty="0">
                <a:latin typeface="华文中宋" panose="02010600040101010101" pitchFamily="2" charset="-122"/>
                <a:ea typeface="华文中宋" panose="02010600040101010101" pitchFamily="2" charset="-122"/>
              </a:rPr>
              <a:t>5</a:t>
            </a:r>
            <a:r>
              <a:rPr lang="zh-CN" altLang="en-US" sz="2000" dirty="0">
                <a:latin typeface="华文中宋" panose="02010600040101010101" pitchFamily="2" charset="-122"/>
                <a:ea typeface="华文中宋" panose="02010600040101010101" pitchFamily="2" charset="-122"/>
              </a:rPr>
              <a:t>）问卷调查法；（</a:t>
            </a:r>
            <a:r>
              <a:rPr lang="en-US" altLang="zh-CN" sz="2000" dirty="0">
                <a:latin typeface="华文中宋" panose="02010600040101010101" pitchFamily="2" charset="-122"/>
                <a:ea typeface="华文中宋" panose="02010600040101010101" pitchFamily="2" charset="-122"/>
              </a:rPr>
              <a:t>6</a:t>
            </a:r>
            <a:r>
              <a:rPr lang="zh-CN" altLang="en-US" sz="2000" dirty="0">
                <a:latin typeface="华文中宋" panose="02010600040101010101" pitchFamily="2" charset="-122"/>
                <a:ea typeface="华文中宋" panose="02010600040101010101" pitchFamily="2" charset="-122"/>
              </a:rPr>
              <a:t>）档案袋评定法。</a:t>
            </a:r>
            <a:endParaRPr lang="en-US" altLang="zh-CN"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269906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97F4438-F91F-6269-E13E-6CB710157E8B}"/>
              </a:ext>
            </a:extLst>
          </p:cNvPr>
          <p:cNvSpPr>
            <a:spLocks noGrp="1"/>
          </p:cNvSpPr>
          <p:nvPr>
            <p:ph idx="1"/>
          </p:nvPr>
        </p:nvSpPr>
        <p:spPr>
          <a:xfrm>
            <a:off x="496941" y="455884"/>
            <a:ext cx="8964299" cy="5845077"/>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阅读以下幼儿园课程理念案例，思考其反映了课程设计中的哪种取向。</a:t>
            </a:r>
            <a:endParaRPr lang="zh-CN" altLang="en-US" dirty="0">
              <a:latin typeface="华文中宋" panose="02010600040101010101" pitchFamily="2" charset="-122"/>
              <a:ea typeface="华文中宋" panose="02010600040101010101" pitchFamily="2" charset="-122"/>
            </a:endParaRPr>
          </a:p>
          <a:p>
            <a:pPr marL="0" indent="0">
              <a:lnSpc>
                <a:spcPct val="150000"/>
              </a:lnSpc>
              <a:buNone/>
            </a:pP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案例</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在田园课程设计中，某幼儿园解读分析了儿童的参与权，认为其包含了八个阶梯，并尝试在田园课程中据此为幼儿提供参与机会。</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以下是该幼儿园所分析的第五、第六和第七阶梯。</a:t>
            </a:r>
          </a:p>
        </p:txBody>
      </p:sp>
      <p:sp>
        <p:nvSpPr>
          <p:cNvPr id="4" name="文本框 3">
            <a:extLst>
              <a:ext uri="{FF2B5EF4-FFF2-40B4-BE49-F238E27FC236}">
                <a16:creationId xmlns:a16="http://schemas.microsoft.com/office/drawing/2014/main" id="{83D713CE-43CB-0CAF-3500-F108FFA181BA}"/>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grpSp>
        <p:nvGrpSpPr>
          <p:cNvPr id="10" name="组合 9">
            <a:extLst>
              <a:ext uri="{FF2B5EF4-FFF2-40B4-BE49-F238E27FC236}">
                <a16:creationId xmlns:a16="http://schemas.microsoft.com/office/drawing/2014/main" id="{E2CF14F1-E4BF-DE8F-FE06-4F96C8DEBC01}"/>
              </a:ext>
            </a:extLst>
          </p:cNvPr>
          <p:cNvGrpSpPr/>
          <p:nvPr/>
        </p:nvGrpSpPr>
        <p:grpSpPr>
          <a:xfrm>
            <a:off x="1261615" y="2525682"/>
            <a:ext cx="7434949" cy="3474701"/>
            <a:chOff x="1173023" y="2506763"/>
            <a:chExt cx="7434949" cy="3474701"/>
          </a:xfrm>
        </p:grpSpPr>
        <p:pic>
          <p:nvPicPr>
            <p:cNvPr id="5" name="图片 4">
              <a:extLst>
                <a:ext uri="{FF2B5EF4-FFF2-40B4-BE49-F238E27FC236}">
                  <a16:creationId xmlns:a16="http://schemas.microsoft.com/office/drawing/2014/main" id="{3E35918D-BA12-F6C2-4DCF-0970AA5EB1B7}"/>
                </a:ext>
              </a:extLst>
            </p:cNvPr>
            <p:cNvPicPr>
              <a:picLocks noChangeAspect="1"/>
            </p:cNvPicPr>
            <p:nvPr/>
          </p:nvPicPr>
          <p:blipFill>
            <a:blip r:embed="rId3"/>
            <a:stretch>
              <a:fillRect/>
            </a:stretch>
          </p:blipFill>
          <p:spPr>
            <a:xfrm>
              <a:off x="1173023" y="2506763"/>
              <a:ext cx="7434949" cy="1743318"/>
            </a:xfrm>
            <a:prstGeom prst="rect">
              <a:avLst/>
            </a:prstGeom>
          </p:spPr>
        </p:pic>
        <p:pic>
          <p:nvPicPr>
            <p:cNvPr id="7" name="图片 6">
              <a:extLst>
                <a:ext uri="{FF2B5EF4-FFF2-40B4-BE49-F238E27FC236}">
                  <a16:creationId xmlns:a16="http://schemas.microsoft.com/office/drawing/2014/main" id="{48BBD75D-D59F-D2EB-A85B-0F153E8923D9}"/>
                </a:ext>
              </a:extLst>
            </p:cNvPr>
            <p:cNvPicPr>
              <a:picLocks noChangeAspect="1"/>
            </p:cNvPicPr>
            <p:nvPr/>
          </p:nvPicPr>
          <p:blipFill>
            <a:blip r:embed="rId4"/>
            <a:stretch>
              <a:fillRect/>
            </a:stretch>
          </p:blipFill>
          <p:spPr>
            <a:xfrm>
              <a:off x="1223471" y="4180988"/>
              <a:ext cx="7316221" cy="1800476"/>
            </a:xfrm>
            <a:prstGeom prst="rect">
              <a:avLst/>
            </a:prstGeom>
          </p:spPr>
        </p:pic>
      </p:grpSp>
      <p:sp>
        <p:nvSpPr>
          <p:cNvPr id="8" name="文本框 7">
            <a:extLst>
              <a:ext uri="{FF2B5EF4-FFF2-40B4-BE49-F238E27FC236}">
                <a16:creationId xmlns:a16="http://schemas.microsoft.com/office/drawing/2014/main" id="{B78C875A-E5DF-3185-4196-37BB310376D9}"/>
              </a:ext>
            </a:extLst>
          </p:cNvPr>
          <p:cNvSpPr txBox="1"/>
          <p:nvPr/>
        </p:nvSpPr>
        <p:spPr>
          <a:xfrm>
            <a:off x="491953" y="6192695"/>
            <a:ext cx="9087175" cy="369332"/>
          </a:xfrm>
          <a:prstGeom prst="rect">
            <a:avLst/>
          </a:prstGeom>
          <a:noFill/>
        </p:spPr>
        <p:txBody>
          <a:bodyPr wrap="square" rtlCol="0">
            <a:spAutoFit/>
          </a:bodyPr>
          <a:lstStyle/>
          <a:p>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案例</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设计弘扬中华传统文化的课程，以培养儿童的社会主义核心价值观。</a:t>
            </a:r>
          </a:p>
        </p:txBody>
      </p:sp>
    </p:spTree>
    <p:extLst>
      <p:ext uri="{BB962C8B-B14F-4D97-AF65-F5344CB8AC3E}">
        <p14:creationId xmlns:p14="http://schemas.microsoft.com/office/powerpoint/2010/main" val="3135748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51F5EBF-37CC-FE54-49F3-04A9F8FC741E}"/>
              </a:ext>
            </a:extLst>
          </p:cNvPr>
          <p:cNvSpPr>
            <a:spLocks noGrp="1"/>
          </p:cNvSpPr>
          <p:nvPr>
            <p:ph idx="1"/>
          </p:nvPr>
        </p:nvSpPr>
        <p:spPr>
          <a:xfrm>
            <a:off x="3250321" y="1791795"/>
            <a:ext cx="6431275" cy="2671717"/>
          </a:xfrm>
        </p:spPr>
        <p:txBody>
          <a:bodyPr>
            <a:normAutofit/>
          </a:bodyPr>
          <a:lstStyle/>
          <a:p>
            <a:pPr>
              <a:lnSpc>
                <a:spcPct val="250000"/>
              </a:lnSpc>
            </a:pPr>
            <a:r>
              <a:rPr lang="zh-CN" altLang="en-US" sz="2800" dirty="0"/>
              <a:t>第一节 幼儿园课程设计的概述</a:t>
            </a:r>
            <a:endParaRPr lang="en-US" altLang="zh-CN" sz="2800" dirty="0"/>
          </a:p>
          <a:p>
            <a:pPr>
              <a:lnSpc>
                <a:spcPct val="250000"/>
              </a:lnSpc>
            </a:pPr>
            <a:r>
              <a:rPr lang="zh-CN" altLang="en-US" sz="2800" dirty="0"/>
              <a:t>第二节 幼儿园课程设计的内容构成</a:t>
            </a:r>
            <a:endParaRPr lang="en-US" altLang="zh-CN" sz="2800" dirty="0"/>
          </a:p>
        </p:txBody>
      </p:sp>
      <p:sp>
        <p:nvSpPr>
          <p:cNvPr id="9" name="文本框 8">
            <a:extLst>
              <a:ext uri="{FF2B5EF4-FFF2-40B4-BE49-F238E27FC236}">
                <a16:creationId xmlns:a16="http://schemas.microsoft.com/office/drawing/2014/main" id="{7AEB27BE-B6C9-C64E-5676-1181A2F4EA38}"/>
              </a:ext>
            </a:extLst>
          </p:cNvPr>
          <p:cNvSpPr txBox="1"/>
          <p:nvPr/>
        </p:nvSpPr>
        <p:spPr>
          <a:xfrm>
            <a:off x="1305761" y="1493050"/>
            <a:ext cx="1415772" cy="3871899"/>
          </a:xfrm>
          <a:prstGeom prst="rect">
            <a:avLst/>
          </a:prstGeom>
          <a:noFill/>
        </p:spPr>
        <p:txBody>
          <a:bodyPr vert="eaVert" wrap="square" rtlCol="0">
            <a:spAutoFit/>
          </a:bodyPr>
          <a:lstStyle/>
          <a:p>
            <a:r>
              <a:rPr lang="zh-CN" altLang="en-US" sz="4000" dirty="0">
                <a:solidFill>
                  <a:schemeClr val="accent1"/>
                </a:solidFill>
                <a:latin typeface="+mj-ea"/>
                <a:ea typeface="+mj-ea"/>
              </a:rPr>
              <a:t>幼儿园课程设计</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第四章</a:t>
            </a:r>
          </a:p>
        </p:txBody>
      </p:sp>
    </p:spTree>
    <p:extLst>
      <p:ext uri="{BB962C8B-B14F-4D97-AF65-F5344CB8AC3E}">
        <p14:creationId xmlns:p14="http://schemas.microsoft.com/office/powerpoint/2010/main" val="2356900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DC296A-E249-9AB7-5633-DEDD2CAAE7CA}"/>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AA038702-712F-3107-1D8D-0A339DAFDC0C}"/>
              </a:ext>
            </a:extLst>
          </p:cNvPr>
          <p:cNvSpPr>
            <a:spLocks noGrp="1"/>
          </p:cNvSpPr>
          <p:nvPr>
            <p:ph idx="1"/>
          </p:nvPr>
        </p:nvSpPr>
        <p:spPr>
          <a:xfrm>
            <a:off x="496941" y="455884"/>
            <a:ext cx="8964299" cy="6402116"/>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a:t>
            </a:r>
            <a:r>
              <a:rPr lang="zh-CN" altLang="en-US" sz="2000" b="1" dirty="0">
                <a:latin typeface="华文中宋" panose="02010600040101010101" pitchFamily="2" charset="-122"/>
                <a:ea typeface="华文中宋" panose="02010600040101010101" pitchFamily="2" charset="-122"/>
              </a:rPr>
              <a:t>阅读以下幼儿园目标制定案例</a:t>
            </a:r>
            <a:r>
              <a:rPr lang="en-US" altLang="zh-CN" sz="2000" b="1" dirty="0">
                <a:latin typeface="华文中宋" panose="02010600040101010101" pitchFamily="2" charset="-122"/>
                <a:ea typeface="华文中宋" panose="02010600040101010101" pitchFamily="2" charset="-122"/>
              </a:rPr>
              <a:t>"</a:t>
            </a:r>
            <a:r>
              <a:rPr lang="zh-CN" altLang="en-US" sz="2000" b="1" dirty="0">
                <a:latin typeface="华文中宋" panose="02010600040101010101" pitchFamily="2" charset="-122"/>
                <a:ea typeface="华文中宋" panose="02010600040101010101" pitchFamily="2" charset="-122"/>
              </a:rPr>
              <a:t>思考反映了课程目标制定的什么原则</a:t>
            </a:r>
            <a:endParaRPr lang="en-US" altLang="zh-CN" sz="2000" b="1" dirty="0">
              <a:latin typeface="华文中宋" panose="02010600040101010101" pitchFamily="2" charset="-122"/>
              <a:ea typeface="华文中宋" panose="02010600040101010101" pitchFamily="2" charset="-122"/>
            </a:endParaRPr>
          </a:p>
          <a:p>
            <a:pPr marL="0" indent="0">
              <a:buNone/>
            </a:pPr>
            <a:r>
              <a:rPr lang="zh-CN" altLang="en-US" dirty="0">
                <a:latin typeface="华文中宋" panose="02010600040101010101" pitchFamily="2" charset="-122"/>
                <a:ea typeface="华文中宋" panose="02010600040101010101" pitchFamily="2" charset="-122"/>
              </a:rPr>
              <a:t>小班：</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 有独立做事的愿望，学习正确洗手、穿脱衣服、用餐、喝水。</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 能接受成人的建议和指示，知道遵守集体生活中的基本常规，体验与教师、同伴共处的快乐。</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a:t>
            </a:r>
          </a:p>
          <a:p>
            <a:pPr marL="0" indent="0">
              <a:buNone/>
            </a:pPr>
            <a:r>
              <a:rPr lang="zh-CN" altLang="en-US" dirty="0">
                <a:latin typeface="华文中宋" panose="02010600040101010101" pitchFamily="2" charset="-122"/>
                <a:ea typeface="华文中宋" panose="02010600040101010101" pitchFamily="2" charset="-122"/>
              </a:rPr>
              <a:t>中班：</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 学会正确地刷牙和使用筷子、手帕、毛巾、便纸等，对自己能做的事情表现出自信。</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 有初步的同情心和责任意识，关注同伴，完成力所能及的任务。</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a:t>
            </a:r>
          </a:p>
          <a:p>
            <a:pPr marL="0" indent="0">
              <a:buNone/>
            </a:pPr>
            <a:r>
              <a:rPr lang="zh-CN" altLang="en-US" dirty="0">
                <a:latin typeface="华文中宋" panose="02010600040101010101" pitchFamily="2" charset="-122"/>
                <a:ea typeface="华文中宋" panose="02010600040101010101" pitchFamily="2" charset="-122"/>
              </a:rPr>
              <a:t>大班：</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 有基本的生活自理能力，养成良好的饮食、睡眠、排泄、盥洗、整理物品等生活习惯，独立自信地做力所能及的事。</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 体验人与人相互交往、合作的重要性和快乐，尊重他人的需要。形成良好的自我意识、规则意识，学习评价自己和同伴。</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a:t>
            </a:r>
            <a:endParaRPr lang="zh-CN" altLang="en-US" dirty="0">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51315E22-C18E-E8EB-D070-59D8482C8DD7}"/>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8779857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6392E8-6028-2CF4-68AC-AA116DFC30E1}"/>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CF7D7BCE-6F3A-256D-6063-03286285884D}"/>
              </a:ext>
            </a:extLst>
          </p:cNvPr>
          <p:cNvSpPr>
            <a:spLocks noGrp="1"/>
          </p:cNvSpPr>
          <p:nvPr>
            <p:ph idx="1"/>
          </p:nvPr>
        </p:nvSpPr>
        <p:spPr>
          <a:xfrm>
            <a:off x="1" y="0"/>
            <a:ext cx="9951194" cy="6402116"/>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阅读以下课程内容生成中的两个案例，谈谈自己的看法。</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案例</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孩子对某个事物特别感兴趣，我该追随孩子的兴趣，还是选择完成预设的活动呢？生成活动和日常作息存在冲突，我又该如何取舍呢？</a:t>
            </a:r>
          </a:p>
          <a:p>
            <a:pPr marL="0" indent="0">
              <a:lnSpc>
                <a:spcPct val="150000"/>
              </a:lnSpc>
              <a:buNone/>
            </a:pP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案例</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我捕捉到了孩子感兴趣的内容，发起了一场轰轰烈烈的活动。可是没过几天，孩子的兴趣就转移了，我到底该放弃还是帮助他们保持兴趣呢？</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endParaRPr lang="zh-CN" altLang="en-US"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阅读以下案例，谈谈在课程实施的设计中可能有哪些原则可以指导教师的实践做法。</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案例</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今天你喝水了吗？班级墙面上，每个孩子头像前都有一个杯子，喝一次水就在杯子里放一根吸管。运动中，孩子骑车会在场地内随处停靠，于是我在合适的区域设置了停车场标识。</a:t>
            </a:r>
          </a:p>
          <a:p>
            <a:pPr marL="0" indent="0">
              <a:lnSpc>
                <a:spcPct val="150000"/>
              </a:lnSpc>
              <a:buNone/>
            </a:pP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案例</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在一次午餐中，小一班很多孩子都不愿意吃萝卜，老师为了让孩子们不挑食，开展了“说说萝卜的好处”绘本阅读活动。在阅读过程中，孩子们对于萝卜长在地底下产生了兴趣。当时正值萝卜成熟的季节，老师和孩子们走进果蔬合作社，在农田里拔萝卜，每一个孩子都在地里拔得不亦乐乎。孩子们看到萝卜的叶子是在地面上的，而白白的果实埋在土里；也明白拔的时候不能光拔叶子，得握住稍稍“露头”的萝卜拔</a:t>
            </a:r>
            <a:r>
              <a:rPr lang="en-US" altLang="zh-CN" dirty="0">
                <a:latin typeface="华文中宋" panose="02010600040101010101" pitchFamily="2" charset="-122"/>
                <a:ea typeface="华文中宋" panose="02010600040101010101" pitchFamily="2" charset="-122"/>
              </a:rPr>
              <a:t>……</a:t>
            </a:r>
            <a:endParaRPr lang="zh-CN" altLang="en-US" dirty="0">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742B07A6-D213-EB23-3EA2-B2BCD2080AAD}"/>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279156583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65A0E-1457-1DC5-319B-887055959330}"/>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7609BD06-F52A-D790-5933-77FC7C7ED194}"/>
              </a:ext>
            </a:extLst>
          </p:cNvPr>
          <p:cNvSpPr>
            <a:spLocks noGrp="1"/>
          </p:cNvSpPr>
          <p:nvPr>
            <p:ph idx="1"/>
          </p:nvPr>
        </p:nvSpPr>
        <p:spPr>
          <a:xfrm>
            <a:off x="496941" y="455884"/>
            <a:ext cx="9170474" cy="6402116"/>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5. </a:t>
            </a:r>
            <a:r>
              <a:rPr lang="zh-CN" altLang="en-US" sz="2000" b="1" dirty="0">
                <a:latin typeface="华文中宋" panose="02010600040101010101" pitchFamily="2" charset="-122"/>
                <a:ea typeface="华文中宋" panose="02010600040101010101" pitchFamily="2" charset="-122"/>
              </a:rPr>
              <a:t>阅读以下案例，运用课程实施的设计原则来谈谈自己的看法。</a:t>
            </a:r>
          </a:p>
          <a:p>
            <a:pPr marL="0" indent="0">
              <a:lnSpc>
                <a:spcPct val="150000"/>
              </a:lnSpc>
              <a:buNone/>
            </a:pPr>
            <a:r>
              <a:rPr lang="zh-CN" altLang="en-US" dirty="0">
                <a:latin typeface="华文中宋" panose="02010600040101010101" pitchFamily="2" charset="-122"/>
                <a:ea typeface="华文中宋" panose="02010600040101010101" pitchFamily="2" charset="-122"/>
              </a:rPr>
              <a:t>      在大班的主题“我自己”的设计中，教师设计了以下活动。</a:t>
            </a:r>
          </a:p>
          <a:p>
            <a:pPr marL="0" indent="0">
              <a:lnSpc>
                <a:spcPct val="150000"/>
              </a:lnSpc>
              <a:buNone/>
            </a:pPr>
            <a:r>
              <a:rPr lang="zh-CN" altLang="en-US" dirty="0">
                <a:latin typeface="华文中宋" panose="02010600040101010101" pitchFamily="2" charset="-122"/>
                <a:ea typeface="华文中宋" panose="02010600040101010101" pitchFamily="2" charset="-122"/>
              </a:rPr>
              <a:t>      偏向艺术领域的活动：音乐活动</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小木偶的舞蹈；美术活动</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班级塑像。</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en-US" altLang="zh-CN"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偏向数学领域的活动：量量影子有多长。</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en-US" altLang="zh-CN"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偏向科学领域的活动：我们的牙齿；表情变变变。偏向语言领域的活动：影子的谜语。</a:t>
            </a:r>
          </a:p>
          <a:p>
            <a:pPr marL="0" indent="0">
              <a:lnSpc>
                <a:spcPct val="150000"/>
              </a:lnSpc>
              <a:buNone/>
            </a:pP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6. </a:t>
            </a:r>
            <a:r>
              <a:rPr lang="zh-CN" altLang="en-US" sz="2000" b="1" dirty="0">
                <a:latin typeface="华文中宋" panose="02010600040101010101" pitchFamily="2" charset="-122"/>
                <a:ea typeface="华文中宋" panose="02010600040101010101" pitchFamily="2" charset="-122"/>
              </a:rPr>
              <a:t>谈谈幼儿园课程评价的设计中可有哪些原则。</a:t>
            </a:r>
          </a:p>
        </p:txBody>
      </p:sp>
      <p:sp>
        <p:nvSpPr>
          <p:cNvPr id="4" name="文本框 3">
            <a:extLst>
              <a:ext uri="{FF2B5EF4-FFF2-40B4-BE49-F238E27FC236}">
                <a16:creationId xmlns:a16="http://schemas.microsoft.com/office/drawing/2014/main" id="{03B1FF09-7B41-0EBA-30C3-F846166BFC81}"/>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936808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81F29-9989-3CE3-1D42-46D39867887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E926834-8FD9-DAF8-C6DC-1EA7BEC6688E}"/>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437454ED-4877-859E-889E-5B352C787C42}"/>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幼儿园课程设计的作用和概念</a:t>
            </a:r>
          </a:p>
        </p:txBody>
      </p:sp>
      <p:sp>
        <p:nvSpPr>
          <p:cNvPr id="6" name="内容占位符 5">
            <a:extLst>
              <a:ext uri="{FF2B5EF4-FFF2-40B4-BE49-F238E27FC236}">
                <a16:creationId xmlns:a16="http://schemas.microsoft.com/office/drawing/2014/main" id="{761B72A9-F389-A6D2-1AEB-BA522E941C6E}"/>
              </a:ext>
            </a:extLst>
          </p:cNvPr>
          <p:cNvSpPr>
            <a:spLocks noGrp="1"/>
          </p:cNvSpPr>
          <p:nvPr>
            <p:ph idx="1"/>
          </p:nvPr>
        </p:nvSpPr>
        <p:spPr>
          <a:xfrm>
            <a:off x="0" y="1681019"/>
            <a:ext cx="7352145" cy="5176982"/>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幼儿园课程设计是幼儿园课程编制的重要步骤，也是首要步骤，其质量直接决定了幼儿园课程实践活动系统的水平。</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设计是设计者依据其持有的课程理念和价值取向以及育人目标对幼儿园课程做出整体的规划和安排，重点处理和解决有关课程要素的问题。在课程设计的具体内容和环节上，顺应幼儿园课程内涵由静态走向动态的趋势，涵盖显性的各类教育活动和隐性的环境创设，涵盖幼儿学什么和教师怎么教，故幼儿园课程设计主要包括幼儿园课程目标的制定、幼儿园课程内容的选择和组织，幼儿园课程实施和评价的预先规划。</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通过幼儿园课程设计，可形成课程的文本产品</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幼儿园课程方案，也被称作幼儿园课程计划。幼儿园课程方案是对幼儿园课程的理念、目标、课程结构、内容与设置安排、课程实施、课程评价等的预先规划。</a:t>
            </a:r>
          </a:p>
          <a:p>
            <a:pPr marL="0" indent="0">
              <a:lnSpc>
                <a:spcPct val="150000"/>
              </a:lnSpc>
              <a:buNone/>
            </a:pPr>
            <a:endParaRPr lang="zh-CN" altLang="en-US" dirty="0">
              <a:latin typeface="华文中宋" panose="02010600040101010101" pitchFamily="2" charset="-122"/>
              <a:ea typeface="华文中宋" panose="02010600040101010101" pitchFamily="2" charset="-122"/>
            </a:endParaRPr>
          </a:p>
        </p:txBody>
      </p:sp>
      <p:pic>
        <p:nvPicPr>
          <p:cNvPr id="5" name="图片 4">
            <a:extLst>
              <a:ext uri="{FF2B5EF4-FFF2-40B4-BE49-F238E27FC236}">
                <a16:creationId xmlns:a16="http://schemas.microsoft.com/office/drawing/2014/main" id="{0EB62F9F-A8C1-C6F9-8A52-73A23E274A23}"/>
              </a:ext>
            </a:extLst>
          </p:cNvPr>
          <p:cNvPicPr>
            <a:picLocks noChangeAspect="1"/>
          </p:cNvPicPr>
          <p:nvPr/>
        </p:nvPicPr>
        <p:blipFill>
          <a:blip r:embed="rId2"/>
          <a:stretch>
            <a:fillRect/>
          </a:stretch>
        </p:blipFill>
        <p:spPr>
          <a:xfrm>
            <a:off x="7352145" y="1235529"/>
            <a:ext cx="4839855" cy="5622471"/>
          </a:xfrm>
          <a:prstGeom prst="rect">
            <a:avLst/>
          </a:prstGeom>
        </p:spPr>
      </p:pic>
    </p:spTree>
    <p:extLst>
      <p:ext uri="{BB962C8B-B14F-4D97-AF65-F5344CB8AC3E}">
        <p14:creationId xmlns:p14="http://schemas.microsoft.com/office/powerpoint/2010/main" val="930353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FC0A1-F030-C6E2-FE1D-638F1A57EB4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A7D46BC-A07E-8F12-EE08-643BE9B92639}"/>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027A8A34-2FDE-1993-502D-1E1569C6F608}"/>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幼儿园课程设计的作用和概念</a:t>
            </a:r>
          </a:p>
        </p:txBody>
      </p:sp>
      <p:sp>
        <p:nvSpPr>
          <p:cNvPr id="6" name="内容占位符 5">
            <a:extLst>
              <a:ext uri="{FF2B5EF4-FFF2-40B4-BE49-F238E27FC236}">
                <a16:creationId xmlns:a16="http://schemas.microsoft.com/office/drawing/2014/main" id="{F4A33C13-75FB-72A6-CE74-B78B272B071D}"/>
              </a:ext>
            </a:extLst>
          </p:cNvPr>
          <p:cNvSpPr>
            <a:spLocks noGrp="1"/>
          </p:cNvSpPr>
          <p:nvPr>
            <p:ph idx="1"/>
          </p:nvPr>
        </p:nvSpPr>
        <p:spPr>
          <a:xfrm>
            <a:off x="0" y="1699491"/>
            <a:ext cx="12192000" cy="5158509"/>
          </a:xfrm>
          <a:solidFill>
            <a:schemeClr val="bg1">
              <a:alpha val="40000"/>
            </a:scheme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一般来说，由国家进行幼儿园课程的顶层设计，确保国家幼儿教育目标的实现。然而，国家顶层设计的幼儿园课程具有标准化和普适性的特点，而我国各地区之间的差异又很大，地方在国家课程设计的基础上，必要时可以结合省市、区县的地域特点和发展需要进行省市级和区域级课程的顶层设计。与此同时，由于每所幼儿园的实际情况也千差万别，国家、地方的顶层设计无法做到很强的针对性和适应性，这也就产生了园级层面和班级层面的课程设计。然而，课程设计既是一种理论，也是一种方法技术，需要一定的专业能力，园级层面、班级层面的课程设计至多是一种“准”设计，更多的是对国家、地方课程的调适或部分创生，因为要做到完全的再造设计，需要幼儿园管理者和教师达到一定的专业水平和高度。</a:t>
            </a:r>
          </a:p>
          <a:p>
            <a:pPr marL="0" indent="0">
              <a:lnSpc>
                <a:spcPct val="150000"/>
              </a:lnSpc>
              <a:buNone/>
            </a:pPr>
            <a:r>
              <a:rPr lang="zh-CN" altLang="en-US" dirty="0">
                <a:latin typeface="华文中宋" panose="02010600040101010101" pitchFamily="2" charset="-122"/>
                <a:ea typeface="华文中宋" panose="02010600040101010101" pitchFamily="2" charset="-122"/>
              </a:rPr>
              <a:t>      因此，从设计层面上来看，幼儿园课程方案有国家、地方制定和颁布，用以指导各基层幼儿园课程实践的，也有幼儿园管理者和教师规划设计，用以指导幼儿园自身和班级课程实践的。国家、地方层面的幼儿园课程方案通常体现在教育纲要、课程指南、课程建设意见等相关文件中；园级层面的课程方案体现在园方整体规划的课程实施方案中，旨在根据本园的背景条件和发展现状对国家、地方课程的落实进行基于本园的全方位规划；班级层面的则表现为教师的各类课程计划，以兼顾本班幼儿的实际情况和个体差异，提高课程的适应性和选择性。</a:t>
            </a:r>
          </a:p>
        </p:txBody>
      </p:sp>
    </p:spTree>
    <p:extLst>
      <p:ext uri="{BB962C8B-B14F-4D97-AF65-F5344CB8AC3E}">
        <p14:creationId xmlns:p14="http://schemas.microsoft.com/office/powerpoint/2010/main" val="797463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6B9AC2-A34E-AFB2-7B60-9E77E119D41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3C9B683-E861-87AC-A6CD-691EFF0397C2}"/>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EE9E0169-1C56-592C-CF03-1B553685627B}"/>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幼儿园课程设计的基础及取向</a:t>
            </a:r>
          </a:p>
          <a:p>
            <a:r>
              <a:rPr lang="zh-CN" altLang="en-US" sz="2800" dirty="0"/>
              <a:t>（一） 幼儿园课程设计的基础</a:t>
            </a:r>
          </a:p>
        </p:txBody>
      </p:sp>
      <p:grpSp>
        <p:nvGrpSpPr>
          <p:cNvPr id="3" name="组合 2">
            <a:extLst>
              <a:ext uri="{FF2B5EF4-FFF2-40B4-BE49-F238E27FC236}">
                <a16:creationId xmlns:a16="http://schemas.microsoft.com/office/drawing/2014/main" id="{63BE3AF8-DE34-F7AD-8574-7230C81EB559}"/>
              </a:ext>
            </a:extLst>
          </p:cNvPr>
          <p:cNvGrpSpPr>
            <a:grpSpLocks noChangeAspect="1"/>
          </p:cNvGrpSpPr>
          <p:nvPr>
            <p:custDataLst>
              <p:tags r:id="rId1"/>
            </p:custDataLst>
          </p:nvPr>
        </p:nvGrpSpPr>
        <p:grpSpPr>
          <a:xfrm>
            <a:off x="79643" y="2290317"/>
            <a:ext cx="12066416" cy="4476402"/>
            <a:chOff x="902852" y="1861787"/>
            <a:chExt cx="5168695" cy="4379379"/>
          </a:xfrm>
        </p:grpSpPr>
        <p:grpSp>
          <p:nvGrpSpPr>
            <p:cNvPr id="7" name="组合 6">
              <a:extLst>
                <a:ext uri="{FF2B5EF4-FFF2-40B4-BE49-F238E27FC236}">
                  <a16:creationId xmlns:a16="http://schemas.microsoft.com/office/drawing/2014/main" id="{E300D65F-C7A4-03B9-652B-FC5C475AA559}"/>
                </a:ext>
              </a:extLst>
            </p:cNvPr>
            <p:cNvGrpSpPr/>
            <p:nvPr/>
          </p:nvGrpSpPr>
          <p:grpSpPr>
            <a:xfrm>
              <a:off x="902852" y="1861787"/>
              <a:ext cx="1696281" cy="4357875"/>
              <a:chOff x="902852" y="1861787"/>
              <a:chExt cx="1696281" cy="4357875"/>
            </a:xfrm>
          </p:grpSpPr>
          <p:sp>
            <p:nvSpPr>
              <p:cNvPr id="20" name="1">
                <a:extLst>
                  <a:ext uri="{FF2B5EF4-FFF2-40B4-BE49-F238E27FC236}">
                    <a16:creationId xmlns:a16="http://schemas.microsoft.com/office/drawing/2014/main" id="{589254B8-1211-B640-0547-A45FB7354119}"/>
                  </a:ext>
                </a:extLst>
              </p:cNvPr>
              <p:cNvSpPr/>
              <p:nvPr>
                <p:custDataLst>
                  <p:tags r:id="rId8"/>
                </p:custDataLst>
              </p:nvPr>
            </p:nvSpPr>
            <p:spPr>
              <a:xfrm>
                <a:off x="902852" y="2314840"/>
                <a:ext cx="1696281" cy="3904822"/>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latin typeface="+mn-ea"/>
                </a:endParaRPr>
              </a:p>
            </p:txBody>
          </p:sp>
          <p:sp>
            <p:nvSpPr>
              <p:cNvPr id="21" name="Title-1">
                <a:extLst>
                  <a:ext uri="{FF2B5EF4-FFF2-40B4-BE49-F238E27FC236}">
                    <a16:creationId xmlns:a16="http://schemas.microsoft.com/office/drawing/2014/main" id="{95652527-DAAF-6270-E369-508DD3D6AC38}"/>
                  </a:ext>
                </a:extLst>
              </p:cNvPr>
              <p:cNvSpPr/>
              <p:nvPr>
                <p:custDataLst>
                  <p:tags r:id="rId9"/>
                </p:custDataLst>
              </p:nvPr>
            </p:nvSpPr>
            <p:spPr>
              <a:xfrm>
                <a:off x="902852" y="1861787"/>
                <a:ext cx="1696281" cy="369332"/>
              </a:xfrm>
              <a:prstGeom prst="roundRect">
                <a:avLst>
                  <a:gd name="adj" fmla="val 0"/>
                </a:avLst>
              </a:prstGeom>
              <a:solidFill>
                <a:schemeClr val="accent1"/>
              </a:solidFill>
              <a:ln w="12700" cap="rnd">
                <a:noFill/>
                <a:prstDash val="solid"/>
                <a:round/>
                <a:headEnd/>
                <a:tailE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mn-ea"/>
                  </a:rPr>
                  <a:t>幼儿</a:t>
                </a:r>
              </a:p>
            </p:txBody>
          </p:sp>
          <p:sp>
            <p:nvSpPr>
              <p:cNvPr id="22" name="Body-1">
                <a:extLst>
                  <a:ext uri="{FF2B5EF4-FFF2-40B4-BE49-F238E27FC236}">
                    <a16:creationId xmlns:a16="http://schemas.microsoft.com/office/drawing/2014/main" id="{5B4A750B-1A82-374A-1F0B-8760147A72B1}"/>
                  </a:ext>
                </a:extLst>
              </p:cNvPr>
              <p:cNvSpPr/>
              <p:nvPr>
                <p:custDataLst>
                  <p:tags r:id="rId10"/>
                </p:custDataLst>
              </p:nvPr>
            </p:nvSpPr>
            <p:spPr>
              <a:xfrm flipH="1">
                <a:off x="902852" y="2407344"/>
                <a:ext cx="1696280" cy="3632837"/>
              </a:xfrm>
              <a:prstGeom prst="rect">
                <a:avLst/>
              </a:prstGeom>
              <a:ln>
                <a:noFill/>
              </a:ln>
            </p:spPr>
            <p:txBody>
              <a:bodyPr wrap="square" lIns="91440" tIns="45720" rIns="91440" bIns="45720" anchor="t">
                <a:spAutoFit/>
              </a:bodyPr>
              <a:lstStyle/>
              <a:p>
                <a:pPr>
                  <a:lnSpc>
                    <a:spcPct val="130000"/>
                  </a:lnSpc>
                </a:pPr>
                <a:r>
                  <a:rPr lang="zh-CN" altLang="en-US" sz="1400" dirty="0">
                    <a:latin typeface="+mn-ea"/>
                  </a:rPr>
                  <a:t>        考虑来自幼儿的因素，要求幼儿园课程设计坚持儿童立场，以幼儿为中心，将幼儿的身心发展规律和兴趣需要作为课程设计的出发点。因为幼儿发展都要经历大致相同的过程和阶段，在每一个发展阶段，都存在着与幼儿的发展水平相适应的最佳的思维特点和学习经验模式。此外，以幼儿为中心的幼儿园课程设计，从幼儿的身心发展的独特性而言，更需要从幼儿个体的角度来考虑课程设计与各年龄段幼儿的个性特征是否符合。幼儿的兴趣、需要等也应是课程设计的出发点。当然对于幼儿来说，由于无法完全独立判断自己的需求和兴趣，需要教师在课程设计中对幼儿的兴趣需要做出准确的判断和把握。</a:t>
                </a:r>
              </a:p>
            </p:txBody>
          </p:sp>
        </p:grpSp>
        <p:grpSp>
          <p:nvGrpSpPr>
            <p:cNvPr id="8" name="组合 7">
              <a:extLst>
                <a:ext uri="{FF2B5EF4-FFF2-40B4-BE49-F238E27FC236}">
                  <a16:creationId xmlns:a16="http://schemas.microsoft.com/office/drawing/2014/main" id="{40536007-FB46-56D4-A6AC-6AC248C6C5CA}"/>
                </a:ext>
              </a:extLst>
            </p:cNvPr>
            <p:cNvGrpSpPr/>
            <p:nvPr/>
          </p:nvGrpSpPr>
          <p:grpSpPr>
            <a:xfrm>
              <a:off x="2638283" y="1861787"/>
              <a:ext cx="1696282" cy="4379379"/>
              <a:chOff x="2638283" y="1861787"/>
              <a:chExt cx="1696282" cy="4379379"/>
            </a:xfrm>
          </p:grpSpPr>
          <p:sp>
            <p:nvSpPr>
              <p:cNvPr id="15" name="2">
                <a:extLst>
                  <a:ext uri="{FF2B5EF4-FFF2-40B4-BE49-F238E27FC236}">
                    <a16:creationId xmlns:a16="http://schemas.microsoft.com/office/drawing/2014/main" id="{E0F9B38E-DD18-A774-D0B1-7EA943E8F7B8}"/>
                  </a:ext>
                </a:extLst>
              </p:cNvPr>
              <p:cNvSpPr/>
              <p:nvPr>
                <p:custDataLst>
                  <p:tags r:id="rId5"/>
                </p:custDataLst>
              </p:nvPr>
            </p:nvSpPr>
            <p:spPr>
              <a:xfrm>
                <a:off x="2638283" y="2312817"/>
                <a:ext cx="1696281" cy="3906845"/>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latin typeface="+mn-ea"/>
                </a:endParaRPr>
              </a:p>
            </p:txBody>
          </p:sp>
          <p:sp>
            <p:nvSpPr>
              <p:cNvPr id="16" name="Title-2">
                <a:extLst>
                  <a:ext uri="{FF2B5EF4-FFF2-40B4-BE49-F238E27FC236}">
                    <a16:creationId xmlns:a16="http://schemas.microsoft.com/office/drawing/2014/main" id="{8D177E32-AC4D-C81A-CE49-834E0E6667B1}"/>
                  </a:ext>
                </a:extLst>
              </p:cNvPr>
              <p:cNvSpPr/>
              <p:nvPr>
                <p:custDataLst>
                  <p:tags r:id="rId6"/>
                </p:custDataLst>
              </p:nvPr>
            </p:nvSpPr>
            <p:spPr>
              <a:xfrm>
                <a:off x="2638284" y="1861787"/>
                <a:ext cx="1696281" cy="369332"/>
              </a:xfrm>
              <a:prstGeom prst="roundRect">
                <a:avLst>
                  <a:gd name="adj" fmla="val 0"/>
                </a:avLst>
              </a:prstGeom>
              <a:solidFill>
                <a:schemeClr val="accent2"/>
              </a:solidFill>
              <a:ln w="12700" cap="rnd">
                <a:noFill/>
                <a:prstDash val="solid"/>
                <a:round/>
                <a:headEnd/>
                <a:tailE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mn-ea"/>
                  </a:rPr>
                  <a:t>社会</a:t>
                </a:r>
              </a:p>
            </p:txBody>
          </p:sp>
          <p:sp>
            <p:nvSpPr>
              <p:cNvPr id="17" name="Body-2">
                <a:extLst>
                  <a:ext uri="{FF2B5EF4-FFF2-40B4-BE49-F238E27FC236}">
                    <a16:creationId xmlns:a16="http://schemas.microsoft.com/office/drawing/2014/main" id="{22018EC7-6156-F62C-A8CE-730C9E8EDEFA}"/>
                  </a:ext>
                </a:extLst>
              </p:cNvPr>
              <p:cNvSpPr/>
              <p:nvPr>
                <p:custDataLst>
                  <p:tags r:id="rId7"/>
                </p:custDataLst>
              </p:nvPr>
            </p:nvSpPr>
            <p:spPr>
              <a:xfrm flipH="1">
                <a:off x="2638283" y="2334322"/>
                <a:ext cx="1696281" cy="3906844"/>
              </a:xfrm>
              <a:prstGeom prst="rect">
                <a:avLst/>
              </a:prstGeom>
              <a:ln>
                <a:noFill/>
              </a:ln>
            </p:spPr>
            <p:txBody>
              <a:bodyPr wrap="square" lIns="91440" tIns="45720" rIns="91440" bIns="45720" anchor="t">
                <a:spAutoFit/>
              </a:bodyPr>
              <a:lstStyle/>
              <a:p>
                <a:pPr algn="ctr">
                  <a:lnSpc>
                    <a:spcPct val="130000"/>
                  </a:lnSpc>
                </a:pPr>
                <a:r>
                  <a:rPr lang="zh-CN" altLang="en-US" sz="1400" dirty="0">
                    <a:latin typeface="+mn-ea"/>
                  </a:rPr>
                  <a:t>        由于课程的决策和取舍是在一定的社会环境中展开的，社会现实需要是学前教育存在的根基，也是幼儿园课程设计的重要基础。社会现实需要是社会基于自己的需要而对儿童的成长、发展提出的期望与要求，它不仅仅指社会的政治制度、生产力发展水平、文化传统等对人才规格的要求，也包括社区与家庭的价值观和对儿童发展的要求与期望等。幼儿园课程设计者要考虑社会所期望强化的一些核心价值，并努力将之融入幼儿园课程设计，体现在课程目标和课程内容等要素中。如</a:t>
                </a:r>
                <a:r>
                  <a:rPr lang="en-US" altLang="zh-CN" sz="1400" dirty="0">
                    <a:latin typeface="+mn-ea"/>
                  </a:rPr>
                  <a:t>2016</a:t>
                </a:r>
                <a:r>
                  <a:rPr lang="zh-CN" altLang="en-US" sz="1400" dirty="0">
                    <a:latin typeface="+mn-ea"/>
                  </a:rPr>
                  <a:t>年</a:t>
                </a:r>
                <a:r>
                  <a:rPr lang="en-US" altLang="zh-CN" sz="1400" dirty="0">
                    <a:latin typeface="+mn-ea"/>
                  </a:rPr>
                  <a:t>《</a:t>
                </a:r>
                <a:r>
                  <a:rPr lang="zh-CN" altLang="en-US" sz="1400" dirty="0">
                    <a:latin typeface="+mn-ea"/>
                  </a:rPr>
                  <a:t>中国学生发展核心素养</a:t>
                </a:r>
                <a:r>
                  <a:rPr lang="en-US" altLang="zh-CN" sz="1400" dirty="0">
                    <a:latin typeface="+mn-ea"/>
                  </a:rPr>
                  <a:t>》</a:t>
                </a:r>
                <a:r>
                  <a:rPr lang="zh-CN" altLang="en-US" sz="1400" dirty="0">
                    <a:latin typeface="+mn-ea"/>
                  </a:rPr>
                  <a:t>发布，这是我国为落实立德树人根本任务，适应世界教育改革趋势，提升我国教育国际竞争力，而系统设计的具有科学性、时代性和民族性的育人目标体系。</a:t>
                </a:r>
              </a:p>
            </p:txBody>
          </p:sp>
        </p:grpSp>
        <p:grpSp>
          <p:nvGrpSpPr>
            <p:cNvPr id="9" name="组合 8">
              <a:extLst>
                <a:ext uri="{FF2B5EF4-FFF2-40B4-BE49-F238E27FC236}">
                  <a16:creationId xmlns:a16="http://schemas.microsoft.com/office/drawing/2014/main" id="{103C5B4F-2F73-AC27-184F-8EB8D2A948C9}"/>
                </a:ext>
              </a:extLst>
            </p:cNvPr>
            <p:cNvGrpSpPr/>
            <p:nvPr/>
          </p:nvGrpSpPr>
          <p:grpSpPr>
            <a:xfrm>
              <a:off x="4373714" y="1861787"/>
              <a:ext cx="1697833" cy="4359898"/>
              <a:chOff x="4373714" y="1861787"/>
              <a:chExt cx="1697833" cy="4359898"/>
            </a:xfrm>
          </p:grpSpPr>
          <p:sp>
            <p:nvSpPr>
              <p:cNvPr id="10" name="3">
                <a:extLst>
                  <a:ext uri="{FF2B5EF4-FFF2-40B4-BE49-F238E27FC236}">
                    <a16:creationId xmlns:a16="http://schemas.microsoft.com/office/drawing/2014/main" id="{CD7F461F-E047-6F51-18C6-7B1F297F7192}"/>
                  </a:ext>
                </a:extLst>
              </p:cNvPr>
              <p:cNvSpPr/>
              <p:nvPr>
                <p:custDataLst>
                  <p:tags r:id="rId2"/>
                </p:custDataLst>
              </p:nvPr>
            </p:nvSpPr>
            <p:spPr>
              <a:xfrm>
                <a:off x="4373717" y="2316863"/>
                <a:ext cx="1696281" cy="3904822"/>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endParaRPr>
              </a:p>
            </p:txBody>
          </p:sp>
          <p:sp>
            <p:nvSpPr>
              <p:cNvPr id="11" name="Title-3">
                <a:extLst>
                  <a:ext uri="{FF2B5EF4-FFF2-40B4-BE49-F238E27FC236}">
                    <a16:creationId xmlns:a16="http://schemas.microsoft.com/office/drawing/2014/main" id="{A739CBB1-2DF5-705F-5538-2013C46A912C}"/>
                  </a:ext>
                </a:extLst>
              </p:cNvPr>
              <p:cNvSpPr/>
              <p:nvPr>
                <p:custDataLst>
                  <p:tags r:id="rId3"/>
                </p:custDataLst>
              </p:nvPr>
            </p:nvSpPr>
            <p:spPr>
              <a:xfrm>
                <a:off x="4375266" y="1861787"/>
                <a:ext cx="1696281" cy="369332"/>
              </a:xfrm>
              <a:prstGeom prst="roundRect">
                <a:avLst>
                  <a:gd name="adj" fmla="val 0"/>
                </a:avLst>
              </a:prstGeom>
              <a:solidFill>
                <a:schemeClr val="accent3"/>
              </a:solidFill>
              <a:ln w="12700" cap="rnd">
                <a:noFill/>
                <a:prstDash val="solid"/>
                <a:round/>
                <a:headEnd/>
                <a:tailE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mn-ea"/>
                  </a:rPr>
                  <a:t>领域知识和文化知识</a:t>
                </a:r>
              </a:p>
            </p:txBody>
          </p:sp>
          <p:sp>
            <p:nvSpPr>
              <p:cNvPr id="12" name="Body-3">
                <a:extLst>
                  <a:ext uri="{FF2B5EF4-FFF2-40B4-BE49-F238E27FC236}">
                    <a16:creationId xmlns:a16="http://schemas.microsoft.com/office/drawing/2014/main" id="{21A09032-D241-B65D-438F-F208322EE935}"/>
                  </a:ext>
                </a:extLst>
              </p:cNvPr>
              <p:cNvSpPr/>
              <p:nvPr>
                <p:custDataLst>
                  <p:tags r:id="rId4"/>
                </p:custDataLst>
              </p:nvPr>
            </p:nvSpPr>
            <p:spPr>
              <a:xfrm flipH="1">
                <a:off x="4373714" y="2349328"/>
                <a:ext cx="1696281" cy="3632840"/>
              </a:xfrm>
              <a:prstGeom prst="rect">
                <a:avLst/>
              </a:prstGeom>
              <a:ln>
                <a:noFill/>
              </a:ln>
            </p:spPr>
            <p:txBody>
              <a:bodyPr wrap="square" lIns="91440" tIns="45720" rIns="91440" bIns="45720" anchor="t">
                <a:spAutoFit/>
              </a:bodyPr>
              <a:lstStyle/>
              <a:p>
                <a:pPr>
                  <a:lnSpc>
                    <a:spcPct val="130000"/>
                  </a:lnSpc>
                </a:pPr>
                <a:r>
                  <a:rPr lang="zh-CN" altLang="en-US" sz="1400" dirty="0">
                    <a:latin typeface="+mn-ea"/>
                  </a:rPr>
                  <a:t>        学前教育作为基础教育的重要组成部分，幼儿园作为正规的教育机构，需要向幼儿传递人类社会长期积累的、有价值的知识和经验，需要从人类文化中精选出最优秀的且能为幼儿所接受的领域知识和经验来进行教学，因为“知识凝聚着人类文化总体经验，知识教学对儿童发展具有本体存在性的基本含义，是儿童学习生命的文化符号存在与创造活动，是引领儿童文化成长的基本道路”；文化是人类千百年智慧创造的成果积淀，是儿童发展之源。但是，在设计各领域核心经验时，要注意避免让幼儿在各课程领域相分离的状态下学习，因为幼儿是整个而综合地获得有关事物的信息和各种经验的。</a:t>
                </a:r>
              </a:p>
            </p:txBody>
          </p:sp>
        </p:grpSp>
      </p:grpSp>
    </p:spTree>
    <p:extLst>
      <p:ext uri="{BB962C8B-B14F-4D97-AF65-F5344CB8AC3E}">
        <p14:creationId xmlns:p14="http://schemas.microsoft.com/office/powerpoint/2010/main" val="3983451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CEACD9-07B2-E856-4A96-144680A687E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5C9D40A-533A-936F-5F15-A1CDBB38CB4A}"/>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F19AE54A-6418-54CF-FA46-8E92F6526161}"/>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幼儿园课程设计的基础及取向</a:t>
            </a:r>
          </a:p>
          <a:p>
            <a:r>
              <a:rPr lang="zh-CN" altLang="en-US" sz="2800" dirty="0"/>
              <a:t>（一） 幼儿园课程设计的基础</a:t>
            </a:r>
          </a:p>
        </p:txBody>
      </p:sp>
      <p:sp>
        <p:nvSpPr>
          <p:cNvPr id="5" name="文本框 4">
            <a:extLst>
              <a:ext uri="{FF2B5EF4-FFF2-40B4-BE49-F238E27FC236}">
                <a16:creationId xmlns:a16="http://schemas.microsoft.com/office/drawing/2014/main" id="{E2C929CB-8414-E4C3-43AC-851462931F47}"/>
              </a:ext>
            </a:extLst>
          </p:cNvPr>
          <p:cNvSpPr txBox="1"/>
          <p:nvPr/>
        </p:nvSpPr>
        <p:spPr>
          <a:xfrm>
            <a:off x="863946" y="2836506"/>
            <a:ext cx="8827450" cy="2246769"/>
          </a:xfrm>
          <a:prstGeom prst="rect">
            <a:avLst/>
          </a:prstGeom>
          <a:no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      综上，无论是国家、地方还是幼儿园，在具体设计幼儿园课程时，都应综合关注来自幼儿、社会、知识这三方面的基本因素。然而，</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综合并不意味着均衡</a:t>
            </a:r>
            <a:r>
              <a:rPr lang="zh-CN" altLang="en-US" sz="2000" dirty="0">
                <a:latin typeface="华文中宋" panose="02010600040101010101" pitchFamily="2" charset="-122"/>
                <a:ea typeface="华文中宋" panose="02010600040101010101" pitchFamily="2" charset="-122"/>
              </a:rPr>
              <a:t>，不同时代的幼儿园课程设计，其课程价值取向和理念各有差异，受幼儿园课程价值取向制约的课程目标及内容选择与组织等也会有所侧重。因此，在不同的历史时代，幼儿园课程设计者往往从当时的课程价值取向出发来确定这三者的比例关系，会相对强调或弱化某个基础因素，从而使幼儿园课程设计表现出不同的取向。</a:t>
            </a:r>
          </a:p>
        </p:txBody>
      </p:sp>
    </p:spTree>
    <p:extLst>
      <p:ext uri="{BB962C8B-B14F-4D97-AF65-F5344CB8AC3E}">
        <p14:creationId xmlns:p14="http://schemas.microsoft.com/office/powerpoint/2010/main" val="1291562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2CBD7A-5081-6C77-5247-9D40C905AE2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CDECEF4-AF86-F7FC-7162-CC0C64DB4510}"/>
              </a:ext>
            </a:extLst>
          </p:cNvPr>
          <p:cNvSpPr>
            <a:spLocks noGrp="1"/>
          </p:cNvSpPr>
          <p:nvPr>
            <p:ph type="title"/>
          </p:nvPr>
        </p:nvSpPr>
        <p:spPr/>
        <p:txBody>
          <a:bodyPr/>
          <a:lstStyle/>
          <a:p>
            <a:r>
              <a:rPr lang="zh-CN" altLang="en-US" dirty="0"/>
              <a:t>第一节幼儿园课程设计的概述</a:t>
            </a:r>
          </a:p>
        </p:txBody>
      </p:sp>
      <p:sp>
        <p:nvSpPr>
          <p:cNvPr id="4" name="文本框 3">
            <a:extLst>
              <a:ext uri="{FF2B5EF4-FFF2-40B4-BE49-F238E27FC236}">
                <a16:creationId xmlns:a16="http://schemas.microsoft.com/office/drawing/2014/main" id="{98CEDEF4-7EC9-8991-CC0A-67B44B96FC27}"/>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幼儿园课程设计的基础及取向</a:t>
            </a:r>
          </a:p>
          <a:p>
            <a:r>
              <a:rPr lang="zh-CN" altLang="en-US" sz="2800" dirty="0"/>
              <a:t>（二） 幼儿园课程设计的取向</a:t>
            </a:r>
          </a:p>
        </p:txBody>
      </p:sp>
      <p:sp>
        <p:nvSpPr>
          <p:cNvPr id="5" name="文本框 4">
            <a:extLst>
              <a:ext uri="{FF2B5EF4-FFF2-40B4-BE49-F238E27FC236}">
                <a16:creationId xmlns:a16="http://schemas.microsoft.com/office/drawing/2014/main" id="{60D7B8D1-8C55-C9F7-0D9E-5136BEEA08BC}"/>
              </a:ext>
            </a:extLst>
          </p:cNvPr>
          <p:cNvSpPr txBox="1"/>
          <p:nvPr/>
        </p:nvSpPr>
        <p:spPr>
          <a:xfrm>
            <a:off x="0" y="2056686"/>
            <a:ext cx="12192000" cy="4801314"/>
          </a:xfrm>
          <a:prstGeom prst="rect">
            <a:avLst/>
          </a:prstGeom>
          <a:solidFill>
            <a:srgbClr val="FFFFFF">
              <a:alpha val="40000"/>
            </a:srgbClr>
          </a:solidFill>
        </p:spPr>
        <p:txBody>
          <a:bodyPr wrap="square" rtlCol="0">
            <a:spAutoFit/>
          </a:bodyPr>
          <a:lstStyle/>
          <a:p>
            <a:r>
              <a:rPr lang="zh-CN" altLang="en-US" dirty="0">
                <a:latin typeface="华文中宋" panose="02010600040101010101" pitchFamily="2" charset="-122"/>
                <a:ea typeface="华文中宋" panose="02010600040101010101" pitchFamily="2" charset="-122"/>
              </a:rPr>
              <a:t>      从幼儿园课程设计的基础出发，在具体设计课程、制定课程方案时，受设计者价值观、态度与信念等因素的影响，在幼儿、社会、知识三方面会有所侧重，从而使课程表现出某种倾向性，这种倾向性实际就是一种课程设计的取向，主要表现为以下三种。</a:t>
            </a:r>
            <a:endParaRPr lang="en-US" altLang="zh-CN" dirty="0">
              <a:latin typeface="华文中宋" panose="02010600040101010101" pitchFamily="2" charset="-122"/>
              <a:ea typeface="华文中宋" panose="02010600040101010101" pitchFamily="2" charset="-122"/>
            </a:endParaRPr>
          </a:p>
          <a:p>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1.</a:t>
            </a:r>
            <a:r>
              <a:rPr lang="zh-CN" altLang="en-US" b="1" dirty="0">
                <a:latin typeface="华文中宋" panose="02010600040101010101" pitchFamily="2" charset="-122"/>
                <a:ea typeface="华文中宋" panose="02010600040101010101" pitchFamily="2" charset="-122"/>
              </a:rPr>
              <a:t>学术理性主义取向</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学术理性主义取向的幼儿园课程设计，较强调和突出幼儿园课程设计的知识基础，在设计时将幼儿园课程人为划分为若干门学科，以学科名称来命名课程，从单一学科出发来确定课程目标、选择和组织课程内容，并由学科专家和学者为每门学科设计与编制具有逻辑性及系统性的教材，以实施分学科的教学，传授幼儿各学科的知识和技能。</a:t>
            </a:r>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2.</a:t>
            </a:r>
            <a:r>
              <a:rPr lang="zh-CN" altLang="en-US" b="1" dirty="0">
                <a:latin typeface="华文中宋" panose="02010600040101010101" pitchFamily="2" charset="-122"/>
                <a:ea typeface="华文中宋" panose="02010600040101010101" pitchFamily="2" charset="-122"/>
              </a:rPr>
              <a:t>人本主义取向</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人本主义取向的幼儿园课程设计，其根本目的是满足儿童个体的兴趣、需要和经验，为的是开发儿童的内在潜能；课程关注儿童个性的成长与发展，而不是关注传统的学术性知识。课程设计的出发点依据和尊重儿童的发展规律与特点，围绕儿童的兴趣、经验及个性需求，课程选择秉承儿童中心的思想，强调课程必须适应儿童，而不是让儿童去适应既定的课程。</a:t>
            </a:r>
            <a:endParaRPr lang="en-US" altLang="zh-CN" dirty="0">
              <a:latin typeface="华文中宋" panose="02010600040101010101" pitchFamily="2" charset="-122"/>
              <a:ea typeface="华文中宋" panose="02010600040101010101" pitchFamily="2" charset="-122"/>
            </a:endParaRPr>
          </a:p>
          <a:p>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社会重建主义取向</a:t>
            </a:r>
            <a:endParaRPr lang="en-US" altLang="zh-CN" b="1" dirty="0">
              <a:latin typeface="华文中宋" panose="02010600040101010101" pitchFamily="2" charset="-122"/>
              <a:ea typeface="华文中宋" panose="02010600040101010101" pitchFamily="2" charset="-122"/>
            </a:endParaRPr>
          </a:p>
          <a:p>
            <a:r>
              <a:rPr lang="zh-CN" altLang="en-US" dirty="0">
                <a:latin typeface="华文中宋" panose="02010600040101010101" pitchFamily="2" charset="-122"/>
                <a:ea typeface="华文中宋" panose="02010600040101010101" pitchFamily="2" charset="-122"/>
              </a:rPr>
              <a:t>      社会重建主义取向的幼儿园课程设计同样也打破了学科课程的系统性，主张以儿童立足于未来社会并促进社会发展所需的基本素质和能力为中心来选择与组织幼儿园课程，关注社会发展需要对儿童的预期。但是，社会重建主义取向的幼儿园课程设计不利于幼儿系统知识经验的学习和掌握，也不重视课程设计中幼儿的兴趣和动机。</a:t>
            </a:r>
          </a:p>
        </p:txBody>
      </p:sp>
    </p:spTree>
    <p:extLst>
      <p:ext uri="{BB962C8B-B14F-4D97-AF65-F5344CB8AC3E}">
        <p14:creationId xmlns:p14="http://schemas.microsoft.com/office/powerpoint/2010/main" val="24140566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53"/>
  <p:tag name="OP_SCP_COMPONENT_INFO" val="{&quot;title&quot;:&quot;渐变阴影3项列表PPT组件&quot;,&quot;description&quot;:&quot;渐变阴影3项列表PPT组件&quot;,&quot;keywords&quot;:[&quot;渐变&quot;,&quot;阴影&quot;,&quot;3项&quot;,&quot;列表&quot;,&quot;PPT组件&quot;],&quot;labels&quot;:[]}"/>
  <p:tag name="OP_SCP_GROUP_ID" val="e6a0d15a-4667-9758-12fc-4fce2551075f"/>
  <p:tag name="OP_SCP_ITEM_COUNT" val="3"/>
</p:tagLst>
</file>

<file path=ppt/tags/tag10.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
</p:tagLst>
</file>

<file path=ppt/tags/tag11.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121"/>
  <p:tag name="OP_SCP_COMPONENT_INFO" val="{&quot;title&quot;:&quot;渐变阴影6项纯文本PPT组件&quot;,&quot;description&quot;:&quot;渐变阴影6项纯文本PPT组件&quot;,&quot;keywords&quot;:[&quot;渐变&quot;,&quot;阴影&quot;,&quot;6项&quot;,&quot;纯文本&quot;,&quot;PPT组件&quot;],&quot;labels&quot;:[]}"/>
  <p:tag name="OP_SCP_GROUP_ID" val="c5922c2f-7b94-7649-1f48-982307193acd"/>
  <p:tag name="OP_SCP_ITEM_COUNT" val="6"/>
</p:tagLst>
</file>

<file path=ppt/tags/tag12.xml><?xml version="1.0" encoding="utf-8"?>
<p:tagLst xmlns:a="http://schemas.openxmlformats.org/drawingml/2006/main" xmlns:r="http://schemas.openxmlformats.org/officeDocument/2006/relationships" xmlns:p="http://schemas.openxmlformats.org/presentationml/2006/main">
  <p:tag name="OP_SCP_SHAPE_TYPE" val="Title"/>
  <p:tag name="OP_SCP_ITEM_INDEX" val="6"/>
  <p:tag name="OP_SCP_DEFAULT_TEXT" val="添加标题"/>
</p:tagLst>
</file>

<file path=ppt/tags/tag13.xml><?xml version="1.0" encoding="utf-8"?>
<p:tagLst xmlns:a="http://schemas.openxmlformats.org/drawingml/2006/main" xmlns:r="http://schemas.openxmlformats.org/officeDocument/2006/relationships" xmlns:p="http://schemas.openxmlformats.org/presentationml/2006/main">
  <p:tag name="OP_SCP_SHAPE_TYPE" val="Body"/>
  <p:tag name="OP_SCP_ITEM_INDEX" val="6"/>
  <p:tag name="OP_SCP_DEFAULT_TEXT" val="单击此处添加文本，单击此处添加文本，单击此处添加文本，单击此处添加文本。"/>
</p:tagLst>
</file>

<file path=ppt/tags/tag14.xml><?xml version="1.0" encoding="utf-8"?>
<p:tagLst xmlns:a="http://schemas.openxmlformats.org/drawingml/2006/main" xmlns:r="http://schemas.openxmlformats.org/officeDocument/2006/relationships" xmlns:p="http://schemas.openxmlformats.org/presentationml/2006/main">
  <p:tag name="OP_SCP_SHAPE_TYPE" val="Index"/>
  <p:tag name="OP_SCP_ITEM_INDEX" val="6"/>
  <p:tag name="OP_SCP_DEFAULT_TEXT" val="06"/>
</p:tagLst>
</file>

<file path=ppt/tags/tag15.xml><?xml version="1.0" encoding="utf-8"?>
<p:tagLst xmlns:a="http://schemas.openxmlformats.org/drawingml/2006/main" xmlns:r="http://schemas.openxmlformats.org/officeDocument/2006/relationships" xmlns:p="http://schemas.openxmlformats.org/presentationml/2006/main">
  <p:tag name="OP_SCP_SHAPE_TYPE" val="Title"/>
  <p:tag name="OP_SCP_ITEM_INDEX" val="5"/>
  <p:tag name="OP_SCP_DEFAULT_TEXT" val="添加标题"/>
</p:tagLst>
</file>

<file path=ppt/tags/tag16.xml><?xml version="1.0" encoding="utf-8"?>
<p:tagLst xmlns:a="http://schemas.openxmlformats.org/drawingml/2006/main" xmlns:r="http://schemas.openxmlformats.org/officeDocument/2006/relationships" xmlns:p="http://schemas.openxmlformats.org/presentationml/2006/main">
  <p:tag name="OP_SCP_SHAPE_TYPE" val="Body"/>
  <p:tag name="OP_SCP_ITEM_INDEX" val="5"/>
  <p:tag name="OP_SCP_DEFAULT_TEXT" val="单击此处添加文本，单击此处添加文本，单击此处添加文本，单击此处添加文本。"/>
</p:tagLst>
</file>

<file path=ppt/tags/tag17.xml><?xml version="1.0" encoding="utf-8"?>
<p:tagLst xmlns:a="http://schemas.openxmlformats.org/drawingml/2006/main" xmlns:r="http://schemas.openxmlformats.org/officeDocument/2006/relationships" xmlns:p="http://schemas.openxmlformats.org/presentationml/2006/main">
  <p:tag name="OP_SCP_SHAPE_TYPE" val="Index"/>
  <p:tag name="OP_SCP_ITEM_INDEX" val="5"/>
  <p:tag name="OP_SCP_DEFAULT_TEXT" val="05"/>
</p:tagLst>
</file>

<file path=ppt/tags/tag18.xml><?xml version="1.0" encoding="utf-8"?>
<p:tagLst xmlns:a="http://schemas.openxmlformats.org/drawingml/2006/main" xmlns:r="http://schemas.openxmlformats.org/officeDocument/2006/relationships" xmlns:p="http://schemas.openxmlformats.org/presentationml/2006/main">
  <p:tag name="OP_SCP_SHAPE_TYPE" val="Title"/>
  <p:tag name="OP_SCP_ITEM_INDEX" val="4"/>
  <p:tag name="OP_SCP_DEFAULT_TEXT" val="添加标题"/>
</p:tagLst>
</file>

<file path=ppt/tags/tag19.xml><?xml version="1.0" encoding="utf-8"?>
<p:tagLst xmlns:a="http://schemas.openxmlformats.org/drawingml/2006/main" xmlns:r="http://schemas.openxmlformats.org/officeDocument/2006/relationships" xmlns:p="http://schemas.openxmlformats.org/presentationml/2006/main">
  <p:tag name="OP_SCP_SHAPE_TYPE" val="Body"/>
  <p:tag name="OP_SCP_ITEM_INDEX" val="4"/>
  <p:tag name="OP_SCP_DEFAULT_TEXT" val="单击此处添加文本，单击此处添加文本，单击此处添加文本，单击此处添加文本。"/>
</p:tagLst>
</file>

<file path=ppt/tags/tag2.xml><?xml version="1.0" encoding="utf-8"?>
<p:tagLst xmlns:a="http://schemas.openxmlformats.org/drawingml/2006/main" xmlns:r="http://schemas.openxmlformats.org/officeDocument/2006/relationships" xmlns:p="http://schemas.openxmlformats.org/presentationml/2006/main">
  <p:tag name="OP_SCP_ITEM_INDEX" val="3"/>
</p:tagLst>
</file>

<file path=ppt/tags/tag20.xml><?xml version="1.0" encoding="utf-8"?>
<p:tagLst xmlns:a="http://schemas.openxmlformats.org/drawingml/2006/main" xmlns:r="http://schemas.openxmlformats.org/officeDocument/2006/relationships" xmlns:p="http://schemas.openxmlformats.org/presentationml/2006/main">
  <p:tag name="OP_SCP_SHAPE_TYPE" val="Index"/>
  <p:tag name="OP_SCP_ITEM_INDEX" val="4"/>
  <p:tag name="OP_SCP_DEFAULT_TEXT" val="04"/>
</p:tagLst>
</file>

<file path=ppt/tags/tag21.xml><?xml version="1.0" encoding="utf-8"?>
<p:tagLst xmlns:a="http://schemas.openxmlformats.org/drawingml/2006/main" xmlns:r="http://schemas.openxmlformats.org/officeDocument/2006/relationships" xmlns:p="http://schemas.openxmlformats.org/presentationml/2006/main">
  <p:tag name="OP_SCP_SHAPE_TYPE" val="Title"/>
  <p:tag name="OP_SCP_ITEM_INDEX" val="3"/>
  <p:tag name="OP_SCP_DEFAULT_TEXT" val="添加标题"/>
</p:tagLst>
</file>

<file path=ppt/tags/tag22.xml><?xml version="1.0" encoding="utf-8"?>
<p:tagLst xmlns:a="http://schemas.openxmlformats.org/drawingml/2006/main" xmlns:r="http://schemas.openxmlformats.org/officeDocument/2006/relationships" xmlns:p="http://schemas.openxmlformats.org/presentationml/2006/main">
  <p:tag name="OP_SCP_SHAPE_TYPE" val="Index"/>
  <p:tag name="OP_SCP_ITEM_INDEX" val="3"/>
  <p:tag name="OP_SCP_DEFAULT_TEXT" val="03"/>
</p:tagLst>
</file>

<file path=ppt/tags/tag23.xml><?xml version="1.0" encoding="utf-8"?>
<p:tagLst xmlns:a="http://schemas.openxmlformats.org/drawingml/2006/main" xmlns:r="http://schemas.openxmlformats.org/officeDocument/2006/relationships" xmlns:p="http://schemas.openxmlformats.org/presentationml/2006/main">
  <p:tag name="OP_SCP_SHAPE_TYPE" val="Body"/>
  <p:tag name="OP_SCP_ITEM_INDEX" val="3"/>
  <p:tag name="OP_SCP_DEFAULT_TEXT" val="单击此处添加文本，单击此处添加文本，单击此处添加文本，单击此处添加文本。"/>
</p:tagLst>
</file>

<file path=ppt/tags/tag24.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25.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单击此处添加文本。"/>
</p:tagLst>
</file>

<file path=ppt/tags/tag26.xml><?xml version="1.0" encoding="utf-8"?>
<p:tagLst xmlns:a="http://schemas.openxmlformats.org/drawingml/2006/main" xmlns:r="http://schemas.openxmlformats.org/officeDocument/2006/relationships" xmlns:p="http://schemas.openxmlformats.org/presentationml/2006/main">
  <p:tag name="OP_SCP_SHAPE_TYPE" val="Index"/>
  <p:tag name="OP_SCP_ITEM_INDEX" val="2"/>
  <p:tag name="OP_SCP_DEFAULT_TEXT" val="02"/>
</p:tagLst>
</file>

<file path=ppt/tags/tag27.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ags/tag28.xml><?xml version="1.0" encoding="utf-8"?>
<p:tagLst xmlns:a="http://schemas.openxmlformats.org/drawingml/2006/main" xmlns:r="http://schemas.openxmlformats.org/officeDocument/2006/relationships" xmlns:p="http://schemas.openxmlformats.org/presentationml/2006/main">
  <p:tag name="OP_SCP_SHAPE_TYPE" val="Index"/>
  <p:tag name="OP_SCP_ITEM_INDEX" val="1"/>
  <p:tag name="OP_SCP_DEFAULT_TEXT" val="01"/>
</p:tagLst>
</file>

<file path=ppt/tags/tag29.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单击此处添加文本。"/>
</p:tagLst>
</file>

<file path=ppt/tags/tag3.xml><?xml version="1.0" encoding="utf-8"?>
<p:tagLst xmlns:a="http://schemas.openxmlformats.org/drawingml/2006/main" xmlns:r="http://schemas.openxmlformats.org/officeDocument/2006/relationships" xmlns:p="http://schemas.openxmlformats.org/presentationml/2006/main">
  <p:tag name="OP_SCP_SHAPE_TYPE" val="Title"/>
  <p:tag name="OP_SCP_ITEM_INDEX" val="3"/>
  <p:tag name="OP_SCP_DEFAULT_TEXT" val="添加标题"/>
</p:tagLst>
</file>

<file path=ppt/tags/tag30.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121"/>
  <p:tag name="OP_SCP_COMPONENT_INFO" val="{&quot;title&quot;:&quot;渐变阴影6项纯文本PPT组件&quot;,&quot;description&quot;:&quot;渐变阴影6项纯文本PPT组件&quot;,&quot;keywords&quot;:[&quot;渐变&quot;,&quot;阴影&quot;,&quot;6项&quot;,&quot;纯文本&quot;,&quot;PPT组件&quot;],&quot;labels&quot;:[]}"/>
  <p:tag name="OP_SCP_GROUP_ID" val="c5922c2f-7b94-7649-1f48-982307193acd"/>
  <p:tag name="OP_SCP_ITEM_COUNT" val="6"/>
</p:tagLst>
</file>

<file path=ppt/tags/tag31.xml><?xml version="1.0" encoding="utf-8"?>
<p:tagLst xmlns:a="http://schemas.openxmlformats.org/drawingml/2006/main" xmlns:r="http://schemas.openxmlformats.org/officeDocument/2006/relationships" xmlns:p="http://schemas.openxmlformats.org/presentationml/2006/main">
  <p:tag name="OP_SCP_SHAPE_TYPE" val="Title"/>
  <p:tag name="OP_SCP_ITEM_INDEX" val="6"/>
  <p:tag name="OP_SCP_DEFAULT_TEXT" val="添加标题"/>
</p:tagLst>
</file>

<file path=ppt/tags/tag32.xml><?xml version="1.0" encoding="utf-8"?>
<p:tagLst xmlns:a="http://schemas.openxmlformats.org/drawingml/2006/main" xmlns:r="http://schemas.openxmlformats.org/officeDocument/2006/relationships" xmlns:p="http://schemas.openxmlformats.org/presentationml/2006/main">
  <p:tag name="OP_SCP_SHAPE_TYPE" val="Body"/>
  <p:tag name="OP_SCP_ITEM_INDEX" val="6"/>
  <p:tag name="OP_SCP_DEFAULT_TEXT" val="单击此处添加文本，单击此处添加文本，单击此处添加文本，单击此处添加文本。"/>
</p:tagLst>
</file>

<file path=ppt/tags/tag33.xml><?xml version="1.0" encoding="utf-8"?>
<p:tagLst xmlns:a="http://schemas.openxmlformats.org/drawingml/2006/main" xmlns:r="http://schemas.openxmlformats.org/officeDocument/2006/relationships" xmlns:p="http://schemas.openxmlformats.org/presentationml/2006/main">
  <p:tag name="OP_SCP_SHAPE_TYPE" val="Index"/>
  <p:tag name="OP_SCP_ITEM_INDEX" val="6"/>
  <p:tag name="OP_SCP_DEFAULT_TEXT" val="06"/>
</p:tagLst>
</file>

<file path=ppt/tags/tag34.xml><?xml version="1.0" encoding="utf-8"?>
<p:tagLst xmlns:a="http://schemas.openxmlformats.org/drawingml/2006/main" xmlns:r="http://schemas.openxmlformats.org/officeDocument/2006/relationships" xmlns:p="http://schemas.openxmlformats.org/presentationml/2006/main">
  <p:tag name="OP_SCP_SHAPE_TYPE" val="Title"/>
  <p:tag name="OP_SCP_ITEM_INDEX" val="5"/>
  <p:tag name="OP_SCP_DEFAULT_TEXT" val="添加标题"/>
</p:tagLst>
</file>

<file path=ppt/tags/tag35.xml><?xml version="1.0" encoding="utf-8"?>
<p:tagLst xmlns:a="http://schemas.openxmlformats.org/drawingml/2006/main" xmlns:r="http://schemas.openxmlformats.org/officeDocument/2006/relationships" xmlns:p="http://schemas.openxmlformats.org/presentationml/2006/main">
  <p:tag name="OP_SCP_SHAPE_TYPE" val="Body"/>
  <p:tag name="OP_SCP_ITEM_INDEX" val="5"/>
  <p:tag name="OP_SCP_DEFAULT_TEXT" val="单击此处添加文本，单击此处添加文本，单击此处添加文本，单击此处添加文本。"/>
</p:tagLst>
</file>

<file path=ppt/tags/tag36.xml><?xml version="1.0" encoding="utf-8"?>
<p:tagLst xmlns:a="http://schemas.openxmlformats.org/drawingml/2006/main" xmlns:r="http://schemas.openxmlformats.org/officeDocument/2006/relationships" xmlns:p="http://schemas.openxmlformats.org/presentationml/2006/main">
  <p:tag name="OP_SCP_SHAPE_TYPE" val="Index"/>
  <p:tag name="OP_SCP_ITEM_INDEX" val="5"/>
  <p:tag name="OP_SCP_DEFAULT_TEXT" val="05"/>
</p:tagLst>
</file>

<file path=ppt/tags/tag37.xml><?xml version="1.0" encoding="utf-8"?>
<p:tagLst xmlns:a="http://schemas.openxmlformats.org/drawingml/2006/main" xmlns:r="http://schemas.openxmlformats.org/officeDocument/2006/relationships" xmlns:p="http://schemas.openxmlformats.org/presentationml/2006/main">
  <p:tag name="OP_SCP_SHAPE_TYPE" val="Title"/>
  <p:tag name="OP_SCP_ITEM_INDEX" val="4"/>
  <p:tag name="OP_SCP_DEFAULT_TEXT" val="添加标题"/>
</p:tagLst>
</file>

<file path=ppt/tags/tag38.xml><?xml version="1.0" encoding="utf-8"?>
<p:tagLst xmlns:a="http://schemas.openxmlformats.org/drawingml/2006/main" xmlns:r="http://schemas.openxmlformats.org/officeDocument/2006/relationships" xmlns:p="http://schemas.openxmlformats.org/presentationml/2006/main">
  <p:tag name="OP_SCP_SHAPE_TYPE" val="Body"/>
  <p:tag name="OP_SCP_ITEM_INDEX" val="4"/>
  <p:tag name="OP_SCP_DEFAULT_TEXT" val="单击此处添加文本，单击此处添加文本，单击此处添加文本，单击此处添加文本。"/>
</p:tagLst>
</file>

<file path=ppt/tags/tag39.xml><?xml version="1.0" encoding="utf-8"?>
<p:tagLst xmlns:a="http://schemas.openxmlformats.org/drawingml/2006/main" xmlns:r="http://schemas.openxmlformats.org/officeDocument/2006/relationships" xmlns:p="http://schemas.openxmlformats.org/presentationml/2006/main">
  <p:tag name="OP_SCP_SHAPE_TYPE" val="Index"/>
  <p:tag name="OP_SCP_ITEM_INDEX" val="4"/>
  <p:tag name="OP_SCP_DEFAULT_TEXT" val="04"/>
</p:tagLst>
</file>

<file path=ppt/tags/tag4.xml><?xml version="1.0" encoding="utf-8"?>
<p:tagLst xmlns:a="http://schemas.openxmlformats.org/drawingml/2006/main" xmlns:r="http://schemas.openxmlformats.org/officeDocument/2006/relationships" xmlns:p="http://schemas.openxmlformats.org/presentationml/2006/main">
  <p:tag name="OP_SCP_SHAPE_TYPE" val="Body"/>
  <p:tag name="OP_SCP_ITEM_INDEX" val="3"/>
  <p:tag name="OP_SCP_DEFAULT_TEXT" val="单击此处添加文本，单击此处添加文本，单击此处添加文本。"/>
</p:tagLst>
</file>

<file path=ppt/tags/tag40.xml><?xml version="1.0" encoding="utf-8"?>
<p:tagLst xmlns:a="http://schemas.openxmlformats.org/drawingml/2006/main" xmlns:r="http://schemas.openxmlformats.org/officeDocument/2006/relationships" xmlns:p="http://schemas.openxmlformats.org/presentationml/2006/main">
  <p:tag name="OP_SCP_SHAPE_TYPE" val="Title"/>
  <p:tag name="OP_SCP_ITEM_INDEX" val="3"/>
  <p:tag name="OP_SCP_DEFAULT_TEXT" val="添加标题"/>
</p:tagLst>
</file>

<file path=ppt/tags/tag41.xml><?xml version="1.0" encoding="utf-8"?>
<p:tagLst xmlns:a="http://schemas.openxmlformats.org/drawingml/2006/main" xmlns:r="http://schemas.openxmlformats.org/officeDocument/2006/relationships" xmlns:p="http://schemas.openxmlformats.org/presentationml/2006/main">
  <p:tag name="OP_SCP_SHAPE_TYPE" val="Index"/>
  <p:tag name="OP_SCP_ITEM_INDEX" val="3"/>
  <p:tag name="OP_SCP_DEFAULT_TEXT" val="03"/>
</p:tagLst>
</file>

<file path=ppt/tags/tag42.xml><?xml version="1.0" encoding="utf-8"?>
<p:tagLst xmlns:a="http://schemas.openxmlformats.org/drawingml/2006/main" xmlns:r="http://schemas.openxmlformats.org/officeDocument/2006/relationships" xmlns:p="http://schemas.openxmlformats.org/presentationml/2006/main">
  <p:tag name="OP_SCP_SHAPE_TYPE" val="Body"/>
  <p:tag name="OP_SCP_ITEM_INDEX" val="3"/>
  <p:tag name="OP_SCP_DEFAULT_TEXT" val="单击此处添加文本，单击此处添加文本，单击此处添加文本，单击此处添加文本。"/>
</p:tagLst>
</file>

<file path=ppt/tags/tag43.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44.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单击此处添加文本。"/>
</p:tagLst>
</file>

<file path=ppt/tags/tag45.xml><?xml version="1.0" encoding="utf-8"?>
<p:tagLst xmlns:a="http://schemas.openxmlformats.org/drawingml/2006/main" xmlns:r="http://schemas.openxmlformats.org/officeDocument/2006/relationships" xmlns:p="http://schemas.openxmlformats.org/presentationml/2006/main">
  <p:tag name="OP_SCP_SHAPE_TYPE" val="Index"/>
  <p:tag name="OP_SCP_ITEM_INDEX" val="2"/>
  <p:tag name="OP_SCP_DEFAULT_TEXT" val="02"/>
</p:tagLst>
</file>

<file path=ppt/tags/tag46.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ags/tag47.xml><?xml version="1.0" encoding="utf-8"?>
<p:tagLst xmlns:a="http://schemas.openxmlformats.org/drawingml/2006/main" xmlns:r="http://schemas.openxmlformats.org/officeDocument/2006/relationships" xmlns:p="http://schemas.openxmlformats.org/presentationml/2006/main">
  <p:tag name="OP_SCP_SHAPE_TYPE" val="Index"/>
  <p:tag name="OP_SCP_ITEM_INDEX" val="1"/>
  <p:tag name="OP_SCP_DEFAULT_TEXT" val="01"/>
</p:tagLst>
</file>

<file path=ppt/tags/tag48.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单击此处添加文本。"/>
</p:tagLst>
</file>

<file path=ppt/tags/tag5.xml><?xml version="1.0" encoding="utf-8"?>
<p:tagLst xmlns:a="http://schemas.openxmlformats.org/drawingml/2006/main" xmlns:r="http://schemas.openxmlformats.org/officeDocument/2006/relationships" xmlns:p="http://schemas.openxmlformats.org/presentationml/2006/main">
  <p:tag name="OP_SCP_ITEM_INDEX" val="2"/>
</p:tagLst>
</file>

<file path=ppt/tags/tag6.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7.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
</p:tagLst>
</file>

<file path=ppt/tags/tag8.xml><?xml version="1.0" encoding="utf-8"?>
<p:tagLst xmlns:a="http://schemas.openxmlformats.org/drawingml/2006/main" xmlns:r="http://schemas.openxmlformats.org/officeDocument/2006/relationships" xmlns:p="http://schemas.openxmlformats.org/presentationml/2006/main">
  <p:tag name="OP_SCP_ITEM_INDEX" val="1"/>
</p:tagLst>
</file>

<file path=ppt/tags/tag9.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133</TotalTime>
  <Words>8716</Words>
  <Application>Microsoft Office PowerPoint</Application>
  <PresentationFormat>宽屏</PresentationFormat>
  <Paragraphs>305</Paragraphs>
  <Slides>42</Slides>
  <Notes>7</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42</vt:i4>
      </vt:variant>
    </vt:vector>
  </HeadingPairs>
  <TitlesOfParts>
    <vt:vector size="48" baseType="lpstr">
      <vt:lpstr>等线</vt:lpstr>
      <vt:lpstr>华文中宋</vt:lpstr>
      <vt:lpstr>Arial</vt:lpstr>
      <vt:lpstr>Trebuchet MS</vt:lpstr>
      <vt:lpstr>Wingdings 3</vt:lpstr>
      <vt:lpstr>平面</vt:lpstr>
      <vt:lpstr>幼儿园课程的理论与实践</vt:lpstr>
      <vt:lpstr>第四章 幼儿园课程设计</vt:lpstr>
      <vt:lpstr>PowerPoint 演示文稿</vt:lpstr>
      <vt:lpstr>PowerPoint 演示文稿</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第一节幼儿园课程设计的概述</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第二节  幼儿园课程设计的内容构成</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MH LIU</dc:creator>
  <cp:lastModifiedBy>MH LIU</cp:lastModifiedBy>
  <cp:revision>79</cp:revision>
  <dcterms:created xsi:type="dcterms:W3CDTF">2025-06-23T05:38:02Z</dcterms:created>
  <dcterms:modified xsi:type="dcterms:W3CDTF">2025-06-23T07:51:21Z</dcterms:modified>
</cp:coreProperties>
</file>